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4"/>
    <p:sldMasterId id="2147483767" r:id="rId5"/>
    <p:sldMasterId id="2147483790" r:id="rId6"/>
    <p:sldMasterId id="2147483813" r:id="rId7"/>
    <p:sldMasterId id="2147483830" r:id="rId8"/>
  </p:sldMasterIdLst>
  <p:notesMasterIdLst>
    <p:notesMasterId r:id="rId36"/>
  </p:notesMasterIdLst>
  <p:handoutMasterIdLst>
    <p:handoutMasterId r:id="rId37"/>
  </p:handoutMasterIdLst>
  <p:sldIdLst>
    <p:sldId id="323" r:id="rId9"/>
    <p:sldId id="259" r:id="rId10"/>
    <p:sldId id="304" r:id="rId11"/>
    <p:sldId id="298" r:id="rId12"/>
    <p:sldId id="281" r:id="rId13"/>
    <p:sldId id="311" r:id="rId14"/>
    <p:sldId id="312" r:id="rId15"/>
    <p:sldId id="310" r:id="rId16"/>
    <p:sldId id="309" r:id="rId17"/>
    <p:sldId id="306" r:id="rId18"/>
    <p:sldId id="313" r:id="rId19"/>
    <p:sldId id="314" r:id="rId20"/>
    <p:sldId id="307" r:id="rId21"/>
    <p:sldId id="315" r:id="rId22"/>
    <p:sldId id="308" r:id="rId23"/>
    <p:sldId id="316" r:id="rId24"/>
    <p:sldId id="317" r:id="rId25"/>
    <p:sldId id="318" r:id="rId26"/>
    <p:sldId id="302" r:id="rId27"/>
    <p:sldId id="322" r:id="rId28"/>
    <p:sldId id="303" r:id="rId29"/>
    <p:sldId id="300" r:id="rId30"/>
    <p:sldId id="319" r:id="rId31"/>
    <p:sldId id="320" r:id="rId32"/>
    <p:sldId id="321" r:id="rId33"/>
    <p:sldId id="294" r:id="rId34"/>
    <p:sldId id="295"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MasterView">
  <p:normalViewPr>
    <p:restoredLeft sz="16378" autoAdjust="0"/>
    <p:restoredTop sz="94316" autoAdjust="0"/>
  </p:normalViewPr>
  <p:slideViewPr>
    <p:cSldViewPr snapToGrid="0" showGuides="1">
      <p:cViewPr varScale="1">
        <p:scale>
          <a:sx n="66" d="100"/>
          <a:sy n="66" d="100"/>
        </p:scale>
        <p:origin x="1252" y="40"/>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60" d="100"/>
          <a:sy n="60" d="100"/>
        </p:scale>
        <p:origin x="2500" y="-32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5/28/2018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Page XX-#</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21750" y="780396"/>
            <a:ext cx="4572000" cy="3429000"/>
          </a:xfrm>
          <a:prstGeom prst="rect">
            <a:avLst/>
          </a:prstGeom>
          <a:noFill/>
          <a:ln w="12700">
            <a:solidFill>
              <a:prstClr val="black"/>
            </a:solidFill>
          </a:ln>
        </p:spPr>
        <p:txBody>
          <a:bodyPr vert="horz" lIns="91440" tIns="45720" rIns="91440" bIns="45720" rtlCol="0" anchor="ctr"/>
          <a:lstStyle/>
          <a:p>
            <a:r>
              <a:rPr lang="en-US" dirty="0"/>
              <a:t>text</a:t>
            </a:r>
          </a:p>
        </p:txBody>
      </p:sp>
      <p:sp>
        <p:nvSpPr>
          <p:cNvPr id="5" name="Notes Placeholder 4"/>
          <p:cNvSpPr>
            <a:spLocks noGrp="1"/>
          </p:cNvSpPr>
          <p:nvPr>
            <p:ph type="body" sz="quarter" idx="3"/>
          </p:nvPr>
        </p:nvSpPr>
        <p:spPr>
          <a:xfrm>
            <a:off x="2039550" y="4425018"/>
            <a:ext cx="4586881"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778872" y="709456"/>
            <a:ext cx="0" cy="8001000"/>
          </a:xfrm>
          <a:prstGeom prst="line">
            <a:avLst/>
          </a:prstGeom>
          <a:noFill/>
          <a:ln w="9525">
            <a:solidFill>
              <a:schemeClr val="tx1"/>
            </a:solidFill>
            <a:round/>
            <a:headEnd/>
            <a:tailEnd/>
          </a:ln>
          <a:effectLst/>
        </p:spPr>
        <p:txBody>
          <a:bodyPr/>
          <a:lstStyle/>
          <a:p>
            <a:endParaRPr lang="en-US"/>
          </a:p>
        </p:txBody>
      </p:sp>
      <p:sp>
        <p:nvSpPr>
          <p:cNvPr id="14" name="Text Box 9"/>
          <p:cNvSpPr txBox="1">
            <a:spLocks noChangeArrowheads="1"/>
          </p:cNvSpPr>
          <p:nvPr/>
        </p:nvSpPr>
        <p:spPr bwMode="auto">
          <a:xfrm>
            <a:off x="152400" y="71718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
        <p:nvSpPr>
          <p:cNvPr id="11" name="Rectangle 14"/>
          <p:cNvSpPr>
            <a:spLocks noChangeArrowheads="1"/>
          </p:cNvSpPr>
          <p:nvPr/>
        </p:nvSpPr>
        <p:spPr bwMode="auto">
          <a:xfrm>
            <a:off x="241301" y="236797"/>
            <a:ext cx="6216650" cy="244392"/>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Introduction to Spring Boot				Spring 4.0		</a:t>
            </a:r>
            <a:endParaRPr lang="en-US" dirty="0">
              <a:latin typeface="Arial" pitchFamily="34" charset="0"/>
              <a:cs typeface="Arial" pitchFamily="34" charset="0"/>
            </a:endParaRPr>
          </a:p>
        </p:txBody>
      </p:sp>
      <p:sp>
        <p:nvSpPr>
          <p:cNvPr id="12" name="Rectangle 14"/>
          <p:cNvSpPr>
            <a:spLocks noChangeArrowheads="1"/>
          </p:cNvSpPr>
          <p:nvPr/>
        </p:nvSpPr>
        <p:spPr bwMode="auto">
          <a:xfrm>
            <a:off x="3962793" y="8591057"/>
            <a:ext cx="2762530" cy="448235"/>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itchFamily="34" charset="0"/>
                <a:cs typeface="Arial" pitchFamily="34" charset="0"/>
              </a:rPr>
              <a:t>		 </a:t>
            </a:r>
            <a:r>
              <a:rPr lang="en-US" sz="1000">
                <a:latin typeface="Arial" pitchFamily="34" charset="0"/>
                <a:cs typeface="Arial" pitchFamily="34" charset="0"/>
              </a:rPr>
              <a:t>Page </a:t>
            </a:r>
            <a:r>
              <a:rPr lang="en-US" sz="1000" smtClean="0">
                <a:latin typeface="Arial" pitchFamily="34" charset="0"/>
                <a:cs typeface="Arial" pitchFamily="34" charset="0"/>
              </a:rPr>
              <a:t>06-</a:t>
            </a:r>
            <a:fld id="{BD9FB300-F9DC-4669-88F4-967ABA23CC04}" type="slidenum">
              <a:rPr lang="en-US" sz="1000" smtClean="0">
                <a:latin typeface="Arial"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r>
              <a:rPr lang="en-US" sz="1000" dirty="0">
                <a:latin typeface="Arial" pitchFamily="34" charset="0"/>
                <a:cs typeface="Arial" pitchFamily="34" charset="0"/>
              </a:rPr>
              <a:t> </a:t>
            </a:r>
          </a:p>
          <a:p>
            <a:r>
              <a:rPr lang="en-US" sz="1000" dirty="0">
                <a:latin typeface="Arial"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3263"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Tree>
    <p:extLst>
      <p:ext uri="{BB962C8B-B14F-4D97-AF65-F5344CB8AC3E}">
        <p14:creationId xmlns:p14="http://schemas.microsoft.com/office/powerpoint/2010/main" val="3466853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lnSpcReduction="10000"/>
          </a:bodyPr>
          <a:lstStyle/>
          <a:p>
            <a:endParaRPr lang="en-US" dirty="0"/>
          </a:p>
          <a:p>
            <a:r>
              <a:rPr lang="en-US" dirty="0"/>
              <a:t>&lt;parent&gt;</a:t>
            </a:r>
          </a:p>
          <a:p>
            <a:r>
              <a:rPr lang="en-US" dirty="0"/>
              <a:t>		&lt;</a:t>
            </a:r>
            <a:r>
              <a:rPr lang="en-US" dirty="0" err="1"/>
              <a:t>groupId</a:t>
            </a:r>
            <a:r>
              <a:rPr lang="en-US" dirty="0"/>
              <a:t>&gt;</a:t>
            </a:r>
            <a:r>
              <a:rPr lang="en-US" dirty="0" err="1"/>
              <a:t>org.springframework.boot</a:t>
            </a:r>
            <a:r>
              <a:rPr lang="en-US" dirty="0"/>
              <a:t>&lt;/</a:t>
            </a:r>
            <a:r>
              <a:rPr lang="en-US" dirty="0" err="1"/>
              <a:t>groupId</a:t>
            </a:r>
            <a:r>
              <a:rPr lang="en-US" dirty="0"/>
              <a:t>&gt;</a:t>
            </a:r>
          </a:p>
          <a:p>
            <a:r>
              <a:rPr lang="en-US" dirty="0"/>
              <a:t>	&lt;</a:t>
            </a:r>
            <a:r>
              <a:rPr lang="en-US" dirty="0" err="1"/>
              <a:t>artifactId</a:t>
            </a:r>
            <a:r>
              <a:rPr lang="en-US" dirty="0"/>
              <a:t>&gt;spring-boot-starter-parent&lt;/</a:t>
            </a:r>
            <a:r>
              <a:rPr lang="en-US" dirty="0" err="1"/>
              <a:t>artifactId</a:t>
            </a:r>
            <a:r>
              <a:rPr lang="en-US" dirty="0"/>
              <a:t>&gt;</a:t>
            </a:r>
          </a:p>
          <a:p>
            <a:r>
              <a:rPr lang="en-US" dirty="0"/>
              <a:t>	&lt;version&gt;2.0.1.RELEASE&lt;/version&gt;</a:t>
            </a:r>
          </a:p>
          <a:p>
            <a:r>
              <a:rPr lang="en-US" dirty="0"/>
              <a:t>	&lt;</a:t>
            </a:r>
            <a:r>
              <a:rPr lang="en-US" dirty="0" err="1"/>
              <a:t>relativePath</a:t>
            </a:r>
            <a:r>
              <a:rPr lang="en-US" dirty="0"/>
              <a:t> /&gt; &lt;!-- lookup parent from repository --&gt;</a:t>
            </a:r>
          </a:p>
          <a:p>
            <a:r>
              <a:rPr lang="en-US" dirty="0"/>
              <a:t>	&lt;/parent&gt;</a:t>
            </a:r>
          </a:p>
          <a:p>
            <a:endParaRPr lang="en-US" dirty="0"/>
          </a:p>
          <a:p>
            <a:r>
              <a:rPr lang="en-US" dirty="0"/>
              <a:t>Above entry will bring in all the dependency management features of Spring boot .</a:t>
            </a:r>
          </a:p>
          <a:p>
            <a:endParaRPr lang="en-US" dirty="0"/>
          </a:p>
          <a:p>
            <a:r>
              <a:rPr lang="en-US" dirty="0"/>
              <a:t>There is no need to declare all the dependencies one by one in pom.xml</a:t>
            </a:r>
          </a:p>
          <a:p>
            <a:endParaRPr lang="en-US" dirty="0"/>
          </a:p>
          <a:p>
            <a:endParaRPr lang="en-US" dirty="0"/>
          </a:p>
          <a:p>
            <a:endParaRPr lang="en-US" dirty="0"/>
          </a:p>
          <a:p>
            <a:endParaRPr lang="en-US" dirty="0"/>
          </a:p>
          <a:p>
            <a:r>
              <a:rPr lang="en-US" dirty="0"/>
              <a:t>&lt;dependencies&gt;</a:t>
            </a:r>
          </a:p>
          <a:p>
            <a:r>
              <a:rPr lang="en-US" dirty="0"/>
              <a:t>	&lt;dependency&gt;</a:t>
            </a:r>
          </a:p>
          <a:p>
            <a:r>
              <a:rPr lang="en-US" dirty="0"/>
              <a:t>					&lt;</a:t>
            </a:r>
            <a:r>
              <a:rPr lang="en-US" dirty="0" err="1"/>
              <a:t>groupId</a:t>
            </a:r>
            <a:r>
              <a:rPr lang="en-US" dirty="0"/>
              <a:t>&gt;</a:t>
            </a:r>
            <a:r>
              <a:rPr lang="en-US" dirty="0" err="1"/>
              <a:t>org.springframework.boot</a:t>
            </a:r>
            <a:r>
              <a:rPr lang="en-US" dirty="0"/>
              <a:t>&lt;/</a:t>
            </a:r>
            <a:r>
              <a:rPr lang="en-US" dirty="0" err="1"/>
              <a:t>groupId</a:t>
            </a:r>
            <a:r>
              <a:rPr lang="en-US" dirty="0"/>
              <a:t>&gt;</a:t>
            </a:r>
          </a:p>
          <a:p>
            <a:r>
              <a:rPr lang="en-US" dirty="0"/>
              <a:t>				&lt;</a:t>
            </a:r>
            <a:r>
              <a:rPr lang="en-US" dirty="0" err="1"/>
              <a:t>artifactId</a:t>
            </a:r>
            <a:r>
              <a:rPr lang="en-US" dirty="0"/>
              <a:t>&gt;spring-boot-starter-web&lt;/</a:t>
            </a:r>
            <a:r>
              <a:rPr lang="en-US" dirty="0" err="1"/>
              <a:t>artifactId</a:t>
            </a:r>
            <a:r>
              <a:rPr lang="en-US" dirty="0"/>
              <a:t>&gt;</a:t>
            </a:r>
          </a:p>
          <a:p>
            <a:r>
              <a:rPr lang="en-US" dirty="0"/>
              <a:t>	&lt;/dependency&gt;</a:t>
            </a:r>
          </a:p>
          <a:p>
            <a:r>
              <a:rPr lang="en-US" dirty="0"/>
              <a:t>	&lt;/dependencies&gt;</a:t>
            </a:r>
          </a:p>
          <a:p>
            <a:endParaRPr lang="en-US" dirty="0"/>
          </a:p>
          <a:p>
            <a:r>
              <a:rPr lang="en-US" dirty="0"/>
              <a:t>Above will integrate  Spring MVC and autoconfigure the project for us. </a:t>
            </a:r>
          </a:p>
          <a:p>
            <a:r>
              <a:rPr lang="en-US" dirty="0"/>
              <a:t>When u add the Spring boot starter web  dependency in pom.xml, this brings in  the Spring MVC sub framework dependency into the application.</a:t>
            </a:r>
          </a:p>
          <a:p>
            <a:endParaRPr lang="en-US" dirty="0"/>
          </a:p>
        </p:txBody>
      </p:sp>
    </p:spTree>
    <p:extLst>
      <p:ext uri="{BB962C8B-B14F-4D97-AF65-F5344CB8AC3E}">
        <p14:creationId xmlns:p14="http://schemas.microsoft.com/office/powerpoint/2010/main" val="2326174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398027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767064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r>
              <a:rPr lang="en-US" dirty="0" err="1"/>
              <a:t>SpringApplication.run</a:t>
            </a:r>
            <a:r>
              <a:rPr lang="en-US" dirty="0"/>
              <a:t>(): Starts Spring,  creates  Spring context , applies annotations and  sets up embedded container </a:t>
            </a:r>
          </a:p>
          <a:p>
            <a:endParaRPr lang="en" dirty="0"/>
          </a:p>
          <a:p>
            <a:endParaRPr lang="en-US" dirty="0"/>
          </a:p>
        </p:txBody>
      </p:sp>
    </p:spTree>
    <p:extLst>
      <p:ext uri="{BB962C8B-B14F-4D97-AF65-F5344CB8AC3E}">
        <p14:creationId xmlns:p14="http://schemas.microsoft.com/office/powerpoint/2010/main" val="181455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217070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127210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r>
              <a:rPr lang="en-US" dirty="0"/>
              <a:t>Use the following to change the default port 8080 on which Tomcat listens</a:t>
            </a:r>
          </a:p>
          <a:p>
            <a:endParaRPr lang="en-US" dirty="0"/>
          </a:p>
          <a:p>
            <a:r>
              <a:rPr lang="en-US" dirty="0" err="1"/>
              <a:t>application.properties</a:t>
            </a:r>
            <a:r>
              <a:rPr lang="en-US" dirty="0"/>
              <a:t> file</a:t>
            </a:r>
          </a:p>
          <a:p>
            <a:r>
              <a:rPr lang="en-US" dirty="0" err="1"/>
              <a:t>src</a:t>
            </a:r>
            <a:r>
              <a:rPr lang="en-US" dirty="0"/>
              <a:t> -&gt;main -&gt;resources .. keep file here </a:t>
            </a:r>
          </a:p>
          <a:p>
            <a:r>
              <a:rPr lang="en-US" dirty="0" err="1"/>
              <a:t>server.port</a:t>
            </a:r>
            <a:r>
              <a:rPr lang="en-US" dirty="0"/>
              <a:t>=8081</a:t>
            </a:r>
          </a:p>
          <a:p>
            <a:endParaRPr lang="en-US" dirty="0"/>
          </a:p>
        </p:txBody>
      </p:sp>
    </p:spTree>
    <p:extLst>
      <p:ext uri="{BB962C8B-B14F-4D97-AF65-F5344CB8AC3E}">
        <p14:creationId xmlns:p14="http://schemas.microsoft.com/office/powerpoint/2010/main" val="4214421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953513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r>
              <a:rPr lang="en-US" dirty="0"/>
              <a:t>@</a:t>
            </a:r>
            <a:r>
              <a:rPr lang="en-US" dirty="0" err="1"/>
              <a:t>EnableAutoconfiguration</a:t>
            </a:r>
            <a:r>
              <a:rPr lang="en-US" dirty="0"/>
              <a:t> : This annotation told Spring boot to  automatically set up so that we can use  Spring controllers </a:t>
            </a:r>
            <a:r>
              <a:rPr lang="en-US" dirty="0" err="1"/>
              <a:t>wihout</a:t>
            </a:r>
            <a:r>
              <a:rPr lang="en-US" dirty="0"/>
              <a:t> doing any  other integration work with MVC  framework </a:t>
            </a:r>
          </a:p>
          <a:p>
            <a:endParaRPr lang="en-US" dirty="0"/>
          </a:p>
        </p:txBody>
      </p:sp>
    </p:spTree>
    <p:extLst>
      <p:ext uri="{BB962C8B-B14F-4D97-AF65-F5344CB8AC3E}">
        <p14:creationId xmlns:p14="http://schemas.microsoft.com/office/powerpoint/2010/main" val="398266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494940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r>
              <a:rPr lang="en-US" dirty="0"/>
              <a:t>Following contents would be covered:</a:t>
            </a:r>
          </a:p>
          <a:p>
            <a:pPr marL="285750" indent="-285750">
              <a:buFont typeface="Arial" panose="020B0604020202020204" pitchFamily="34" charset="0"/>
              <a:buChar char="•"/>
            </a:pPr>
            <a:r>
              <a:rPr lang="en-US" dirty="0">
                <a:solidFill>
                  <a:schemeClr val="tx2"/>
                </a:solidFill>
              </a:rPr>
              <a:t>What is Spring Boot</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How Spring Boot works</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Developing web application  using Spring Boot</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Spring Boot integration with Spring  Data JPA</a:t>
            </a:r>
          </a:p>
          <a:p>
            <a:endParaRPr lang="en-US" dirty="0"/>
          </a:p>
          <a:p>
            <a:endParaRPr lang="en-US" baseline="0"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950100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031205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87058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60943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125361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72044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Add the notes here</a:t>
            </a:r>
          </a:p>
          <a:p>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Trainer can summarize the points </a:t>
            </a:r>
          </a:p>
        </p:txBody>
      </p:sp>
    </p:spTree>
    <p:extLst>
      <p:ext uri="{BB962C8B-B14F-4D97-AF65-F5344CB8AC3E}">
        <p14:creationId xmlns:p14="http://schemas.microsoft.com/office/powerpoint/2010/main" val="1058815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Add the notes here.</a:t>
            </a:r>
            <a:endParaRPr lang="en-US"/>
          </a:p>
          <a:p>
            <a:endParaRPr lang="en-US" dirty="0"/>
          </a:p>
        </p:txBody>
      </p:sp>
      <p:sp>
        <p:nvSpPr>
          <p:cNvPr id="5" name="Text Box 9"/>
          <p:cNvSpPr txBox="1">
            <a:spLocks noChangeArrowheads="1"/>
          </p:cNvSpPr>
          <p:nvPr/>
        </p:nvSpPr>
        <p:spPr bwMode="auto">
          <a:xfrm>
            <a:off x="142875" y="1133475"/>
            <a:ext cx="1600200" cy="861774"/>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Question 1:  Option 2</a:t>
            </a:r>
          </a:p>
          <a:p>
            <a:pPr>
              <a:spcBef>
                <a:spcPct val="50000"/>
              </a:spcBef>
            </a:pPr>
            <a:r>
              <a:rPr lang="en-US" sz="1000" dirty="0">
                <a:latin typeface="Arial" pitchFamily="34" charset="0"/>
                <a:cs typeface="Arial" pitchFamily="34" charset="0"/>
              </a:rPr>
              <a:t>Question 2: True</a:t>
            </a:r>
          </a:p>
          <a:p>
            <a:pPr>
              <a:spcBef>
                <a:spcPct val="50000"/>
              </a:spcBef>
            </a:pPr>
            <a:r>
              <a:rPr lang="en-US" sz="1000" b="0" dirty="0">
                <a:latin typeface="Arial" pitchFamily="34" charset="0"/>
                <a:cs typeface="Arial" pitchFamily="34" charset="0"/>
              </a:rPr>
              <a:t>Question 3: SOAP messages</a:t>
            </a:r>
          </a:p>
        </p:txBody>
      </p:sp>
    </p:spTree>
    <p:extLst>
      <p:ext uri="{BB962C8B-B14F-4D97-AF65-F5344CB8AC3E}">
        <p14:creationId xmlns:p14="http://schemas.microsoft.com/office/powerpoint/2010/main" val="2192644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r>
              <a:rPr lang="en-US" dirty="0"/>
              <a:t>Spring STS can be downloaded from spring.io/tools</a:t>
            </a:r>
          </a:p>
        </p:txBody>
      </p:sp>
    </p:spTree>
    <p:extLst>
      <p:ext uri="{BB962C8B-B14F-4D97-AF65-F5344CB8AC3E}">
        <p14:creationId xmlns:p14="http://schemas.microsoft.com/office/powerpoint/2010/main" val="889140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965826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634488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441274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869941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9446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63638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1.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8.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svg"/><Relationship Id="rId2" Type="http://schemas.openxmlformats.org/officeDocument/2006/relationships/image" Target="../media/image29.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8.emf"/><Relationship Id="rId2" Type="http://schemas.openxmlformats.org/officeDocument/2006/relationships/tags" Target="../tags/tag8.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4.xml"/><Relationship Id="rId4" Type="http://schemas.openxmlformats.org/officeDocument/2006/relationships/tags" Target="../tags/tag10.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vmlDrawing" Target="../drawings/vmlDrawing4.vml"/><Relationship Id="rId6" Type="http://schemas.openxmlformats.org/officeDocument/2006/relationships/image" Target="../media/image8.emf"/><Relationship Id="rId5" Type="http://schemas.openxmlformats.org/officeDocument/2006/relationships/oleObject" Target="../embeddings/oleObject4.bin"/><Relationship Id="rId4"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4.xml"/><Relationship Id="rId1" Type="http://schemas.openxmlformats.org/officeDocument/2006/relationships/tags" Target="../tags/tag1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4.xml"/><Relationship Id="rId1" Type="http://schemas.openxmlformats.org/officeDocument/2006/relationships/tags" Target="../tags/tag1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8.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3.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8.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6.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Master" Target="../slideMasters/slideMaster5.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8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1.png"/><Relationship Id="rId14" Type="http://schemas.openxmlformats.org/officeDocument/2006/relationships/hyperlink" Target="http://www.capgemini.com/"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781615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6162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74700035"/>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881754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826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75484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117995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465434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99211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124154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810235237"/>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18437160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768030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594632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17730269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3340040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94704286"/>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6467929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818685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1794586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8474301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3731239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5406367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00059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56281100"/>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7379657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019965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615320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602261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9250980"/>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2198151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0008498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14032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085987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9730927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906681547"/>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3312852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914122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8129840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7673952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3132206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786881827"/>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792926391"/>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596050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64231598"/>
      </p:ext>
    </p:extLst>
  </p:cSld>
  <p:clrMapOvr>
    <a:masterClrMapping/>
  </p:clrMapOvr>
  <p:hf sldNum="0" hdr="0" dt="0"/>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27535449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4531457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35508435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204371732"/>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3063"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7277259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44087" name="think-cell Slide" r:id="rId5" imgW="360" imgH="360" progId="">
                  <p:embed/>
                </p:oleObj>
              </mc:Choice>
              <mc:Fallback>
                <p:oleObj name="think-cell Slide" r:id="rId5" imgW="360" imgH="360" progId="">
                  <p:embed/>
                  <p:pic>
                    <p:nvPicPr>
                      <p:cNvPr id="3"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7437035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0431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24525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70832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883318904"/>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15"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118184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8286368"/>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4915338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987821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5109326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8645925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7773188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889459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525697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306892757"/>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63073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42039" name="think-cell Slide" r:id="rId5" imgW="360" imgH="360" progId="">
                  <p:embed/>
                </p:oleObj>
              </mc:Choice>
              <mc:Fallback>
                <p:oleObj name="think-cell Slide" r:id="rId5" imgW="360" imgH="360" progId="">
                  <p:embed/>
                  <p:pic>
                    <p:nvPicPr>
                      <p:cNvPr id="3"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7969699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55089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46673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49909861"/>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75306"/>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66037452"/>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885848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9056963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28700550"/>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41721021"/>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7168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1228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3078654"/>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947892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0225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2.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1.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image" Target="../media/image1.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image" Target="../media/image2.sv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4.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image" Target="../media/image2.svg"/><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image" Target="../media/image1.png"/><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theme" Target="../theme/theme5.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2">
            <a:extLst>
              <a:ext uri="{96DAC541-7B7A-43D3-8B79-37D633B846F1}">
                <asvg:svgBlip xmlns="" xmlns:asvg="http://schemas.microsoft.com/office/drawing/2016/SVG/main" r:embed="rId13"/>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927830679"/>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807" r:id="rId5"/>
    <p:sldLayoutId id="2147483808" r:id="rId6"/>
    <p:sldLayoutId id="2147483809" r:id="rId7"/>
    <p:sldLayoutId id="2147483810" r:id="rId8"/>
    <p:sldLayoutId id="2147483811" r:id="rId9"/>
    <p:sldLayoutId id="2147483812" r:id="rId10"/>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76621572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369424876"/>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434578647"/>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53" r:id="rId11"/>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497450966"/>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localhost:8081/"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p:cNvSpPr>
            <a:spLocks noGrp="1"/>
          </p:cNvSpPr>
          <p:nvPr>
            <p:ph type="body" sz="quarter" idx="11"/>
          </p:nvPr>
        </p:nvSpPr>
        <p:spPr/>
        <p:txBody>
          <a:bodyPr>
            <a:noAutofit/>
          </a:bodyPr>
          <a:lstStyle/>
          <a:p>
            <a:r>
              <a:rPr lang="en-US" sz="2400" dirty="0" smtClean="0"/>
              <a:t>Spring Boot</a:t>
            </a:r>
            <a:endParaRPr lang="en-US" sz="2400" dirty="0">
              <a:latin typeface="+mj-lt"/>
              <a:ea typeface="+mj-ea"/>
              <a:cs typeface="+mj-cs"/>
            </a:endParaRPr>
          </a:p>
        </p:txBody>
      </p:sp>
      <p:sp>
        <p:nvSpPr>
          <p:cNvPr id="11" name="Title 10"/>
          <p:cNvSpPr>
            <a:spLocks noGrp="1"/>
          </p:cNvSpPr>
          <p:nvPr>
            <p:ph type="ctrTitle" idx="4294967295"/>
          </p:nvPr>
        </p:nvSpPr>
        <p:spPr>
          <a:xfrm>
            <a:off x="223520" y="3166110"/>
            <a:ext cx="4578350" cy="563563"/>
          </a:xfrm>
        </p:spPr>
        <p:txBody>
          <a:bodyPr>
            <a:normAutofit/>
          </a:bodyPr>
          <a:lstStyle/>
          <a:p>
            <a:r>
              <a:rPr lang="en-US" b="0" dirty="0"/>
              <a:t>Basic Spring </a:t>
            </a:r>
            <a:r>
              <a:rPr lang="en-US" b="0" dirty="0" smtClean="0"/>
              <a:t>5.0</a:t>
            </a:r>
            <a:endParaRPr lang="en-US" b="0" dirty="0"/>
          </a:p>
        </p:txBody>
      </p:sp>
    </p:spTree>
    <p:extLst>
      <p:ext uri="{BB962C8B-B14F-4D97-AF65-F5344CB8AC3E}">
        <p14:creationId xmlns:p14="http://schemas.microsoft.com/office/powerpoint/2010/main" val="25161912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lstStyle/>
          <a:p>
            <a:r>
              <a:rPr lang="en-US" dirty="0"/>
              <a:t>Add the following code in the pom.xml under the &lt;description&gt; tag</a:t>
            </a:r>
            <a:endParaRPr lang="en-US" sz="2400" dirty="0"/>
          </a:p>
        </p:txBody>
      </p:sp>
      <p:sp>
        <p:nvSpPr>
          <p:cNvPr id="2" name="Content Placeholder 1"/>
          <p:cNvSpPr>
            <a:spLocks noGrp="1"/>
          </p:cNvSpPr>
          <p:nvPr>
            <p:ph idx="4294967295"/>
          </p:nvPr>
        </p:nvSpPr>
        <p:spPr>
          <a:xfrm>
            <a:off x="298450" y="1495425"/>
            <a:ext cx="8845550" cy="4643438"/>
          </a:xfrm>
        </p:spPr>
        <p:txBody>
          <a:bodyPr/>
          <a:lstStyle/>
          <a:p>
            <a:r>
              <a:rPr lang="en-US" dirty="0"/>
              <a:t>&lt;parent&gt;</a:t>
            </a:r>
          </a:p>
          <a:p>
            <a:r>
              <a:rPr lang="en-US" dirty="0"/>
              <a:t>		&lt;</a:t>
            </a:r>
            <a:r>
              <a:rPr lang="en-US" dirty="0" err="1"/>
              <a:t>groupId</a:t>
            </a:r>
            <a:r>
              <a:rPr lang="en-US" dirty="0"/>
              <a:t>&gt;</a:t>
            </a:r>
            <a:r>
              <a:rPr lang="en-US" dirty="0" err="1"/>
              <a:t>org.springframework.boot</a:t>
            </a:r>
            <a:r>
              <a:rPr lang="en-US" dirty="0"/>
              <a:t>&lt;/</a:t>
            </a:r>
            <a:r>
              <a:rPr lang="en-US" dirty="0" err="1"/>
              <a:t>groupId</a:t>
            </a:r>
            <a:r>
              <a:rPr lang="en-US" dirty="0"/>
              <a:t>&gt;</a:t>
            </a:r>
          </a:p>
          <a:p>
            <a:r>
              <a:rPr lang="en-US" dirty="0"/>
              <a:t>		&lt;</a:t>
            </a:r>
            <a:r>
              <a:rPr lang="en-US" dirty="0" err="1"/>
              <a:t>artifactId</a:t>
            </a:r>
            <a:r>
              <a:rPr lang="en-US" dirty="0"/>
              <a:t>&gt;spring-boot-starter-parent&lt;/</a:t>
            </a:r>
            <a:r>
              <a:rPr lang="en-US" dirty="0" err="1"/>
              <a:t>artifactId</a:t>
            </a:r>
            <a:r>
              <a:rPr lang="en-US" dirty="0"/>
              <a:t>&gt;</a:t>
            </a:r>
          </a:p>
          <a:p>
            <a:r>
              <a:rPr lang="en-US" dirty="0"/>
              <a:t>		&lt;version&gt;2.0.1.RELEASE&lt;/version&gt;</a:t>
            </a:r>
          </a:p>
          <a:p>
            <a:r>
              <a:rPr lang="en-US" dirty="0"/>
              <a:t>		&lt;</a:t>
            </a:r>
            <a:r>
              <a:rPr lang="en-US" dirty="0" err="1"/>
              <a:t>relativePath</a:t>
            </a:r>
            <a:r>
              <a:rPr lang="en-US" dirty="0"/>
              <a:t> /&gt; &lt;!-- lookup parent from repository --&gt;</a:t>
            </a:r>
          </a:p>
          <a:p>
            <a:r>
              <a:rPr lang="en-US" dirty="0"/>
              <a:t>	&lt;/parent&gt;</a:t>
            </a:r>
          </a:p>
          <a:p>
            <a:r>
              <a:rPr lang="en-US" dirty="0"/>
              <a:t>	&lt;dependencies&gt;</a:t>
            </a:r>
          </a:p>
          <a:p>
            <a:r>
              <a:rPr lang="en-US" dirty="0"/>
              <a:t>		&lt;dependency&gt;</a:t>
            </a:r>
          </a:p>
          <a:p>
            <a:r>
              <a:rPr lang="en-US" dirty="0"/>
              <a:t>			&lt;</a:t>
            </a:r>
            <a:r>
              <a:rPr lang="en-US" dirty="0" err="1"/>
              <a:t>groupId</a:t>
            </a:r>
            <a:r>
              <a:rPr lang="en-US" dirty="0"/>
              <a:t>&gt;</a:t>
            </a:r>
            <a:r>
              <a:rPr lang="en-US" dirty="0" err="1"/>
              <a:t>org.springframework.boot</a:t>
            </a:r>
            <a:r>
              <a:rPr lang="en-US" dirty="0"/>
              <a:t>&lt;/</a:t>
            </a:r>
            <a:r>
              <a:rPr lang="en-US" dirty="0" err="1"/>
              <a:t>groupId</a:t>
            </a:r>
            <a:r>
              <a:rPr lang="en-US" dirty="0"/>
              <a:t>&gt;</a:t>
            </a:r>
          </a:p>
          <a:p>
            <a:r>
              <a:rPr lang="en-US" dirty="0"/>
              <a:t>			&lt;</a:t>
            </a:r>
            <a:r>
              <a:rPr lang="en-US" dirty="0" err="1"/>
              <a:t>artifactId</a:t>
            </a:r>
            <a:r>
              <a:rPr lang="en-US" dirty="0"/>
              <a:t>&gt;spring-boot-starter-web&lt;/</a:t>
            </a:r>
            <a:r>
              <a:rPr lang="en-US" dirty="0" err="1"/>
              <a:t>artifactId</a:t>
            </a:r>
            <a:r>
              <a:rPr lang="en-US" dirty="0"/>
              <a:t>&gt;</a:t>
            </a:r>
          </a:p>
          <a:p>
            <a:r>
              <a:rPr lang="en-US" dirty="0"/>
              <a:t>		&lt;/dependency&gt;</a:t>
            </a:r>
          </a:p>
          <a:p>
            <a:r>
              <a:rPr lang="en-US" dirty="0"/>
              <a:t>	&lt;/dependencies&gt;</a:t>
            </a:r>
          </a:p>
          <a:p>
            <a:endParaRPr lang="en-US" dirty="0"/>
          </a:p>
        </p:txBody>
      </p:sp>
    </p:spTree>
    <p:extLst>
      <p:ext uri="{BB962C8B-B14F-4D97-AF65-F5344CB8AC3E}">
        <p14:creationId xmlns:p14="http://schemas.microsoft.com/office/powerpoint/2010/main" val="1598256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a:bodyPr>
          <a:lstStyle/>
          <a:p>
            <a:r>
              <a:rPr lang="en-US" dirty="0"/>
              <a:t/>
            </a:r>
            <a:br>
              <a:rPr lang="en-US" dirty="0"/>
            </a:br>
            <a:r>
              <a:rPr lang="en-US" dirty="0"/>
              <a:t>Observe that “Maven Dependencies” has been included into the project </a:t>
            </a:r>
          </a:p>
        </p:txBody>
      </p:sp>
      <p:pic>
        <p:nvPicPr>
          <p:cNvPr id="4" name="Content Placeholder 3">
            <a:extLst>
              <a:ext uri="{FF2B5EF4-FFF2-40B4-BE49-F238E27FC236}">
                <a16:creationId xmlns="" xmlns:a16="http://schemas.microsoft.com/office/drawing/2014/main" id="{726E13CB-6E61-45AC-83CB-43EFE8AE7664}"/>
              </a:ext>
            </a:extLst>
          </p:cNvPr>
          <p:cNvPicPr>
            <a:picLocks noGrp="1"/>
          </p:cNvPicPr>
          <p:nvPr>
            <p:ph idx="4294967295"/>
          </p:nvPr>
        </p:nvPicPr>
        <p:blipFill rotWithShape="1">
          <a:blip r:embed="rId3"/>
          <a:srcRect l="-735" t="48987" r="70149" b="25909"/>
          <a:stretch/>
        </p:blipFill>
        <p:spPr bwMode="auto">
          <a:xfrm>
            <a:off x="1456267" y="1811867"/>
            <a:ext cx="4756576" cy="29234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07599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a:bodyPr>
          <a:lstStyle/>
          <a:p>
            <a:r>
              <a:rPr lang="en-US" dirty="0"/>
              <a:t/>
            </a:r>
            <a:br>
              <a:rPr lang="en-US" dirty="0"/>
            </a:br>
            <a:r>
              <a:rPr lang="en-US" dirty="0"/>
              <a:t>Without Spring Boot, these jar files are among those that you would have had to copy physically into the project</a:t>
            </a:r>
          </a:p>
        </p:txBody>
      </p:sp>
      <p:pic>
        <p:nvPicPr>
          <p:cNvPr id="5" name="Picture 4">
            <a:extLst>
              <a:ext uri="{FF2B5EF4-FFF2-40B4-BE49-F238E27FC236}">
                <a16:creationId xmlns="" xmlns:a16="http://schemas.microsoft.com/office/drawing/2014/main" id="{17336D0A-964F-43C0-B83F-DA0539796A21}"/>
              </a:ext>
            </a:extLst>
          </p:cNvPr>
          <p:cNvPicPr/>
          <p:nvPr/>
        </p:nvPicPr>
        <p:blipFill rotWithShape="1">
          <a:blip r:embed="rId3"/>
          <a:srcRect t="13471" r="68533" b="23440"/>
          <a:stretch/>
        </p:blipFill>
        <p:spPr bwMode="auto">
          <a:xfrm>
            <a:off x="2681922" y="1625600"/>
            <a:ext cx="3329411" cy="46453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77768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lstStyle/>
          <a:p>
            <a:r>
              <a:rPr lang="en-US" dirty="0"/>
              <a:t/>
            </a:r>
            <a:br>
              <a:rPr lang="en-US" dirty="0"/>
            </a:br>
            <a:r>
              <a:rPr lang="en-US" dirty="0"/>
              <a:t>Create a new java class having the following code</a:t>
            </a:r>
            <a:endParaRPr lang="en-US" sz="2400" dirty="0"/>
          </a:p>
        </p:txBody>
      </p:sp>
      <p:sp>
        <p:nvSpPr>
          <p:cNvPr id="2" name="Content Placeholder 1"/>
          <p:cNvSpPr>
            <a:spLocks noGrp="1"/>
          </p:cNvSpPr>
          <p:nvPr>
            <p:ph idx="4294967295"/>
          </p:nvPr>
        </p:nvSpPr>
        <p:spPr>
          <a:xfrm>
            <a:off x="298450" y="1495425"/>
            <a:ext cx="8845550" cy="4643438"/>
          </a:xfrm>
        </p:spPr>
        <p:txBody>
          <a:bodyPr/>
          <a:lstStyle/>
          <a:p>
            <a:r>
              <a:rPr lang="en-US" dirty="0"/>
              <a:t>@</a:t>
            </a:r>
            <a:r>
              <a:rPr lang="en-US" dirty="0" err="1"/>
              <a:t>SpringBootApplication</a:t>
            </a:r>
            <a:endParaRPr lang="en-US" dirty="0"/>
          </a:p>
          <a:p>
            <a:r>
              <a:rPr lang="en-US" b="1" dirty="0"/>
              <a:t>public</a:t>
            </a:r>
            <a:r>
              <a:rPr lang="en-US" dirty="0"/>
              <a:t> </a:t>
            </a:r>
            <a:r>
              <a:rPr lang="en-US" b="1" dirty="0"/>
              <a:t>class</a:t>
            </a:r>
            <a:r>
              <a:rPr lang="en-US" dirty="0"/>
              <a:t> Client {</a:t>
            </a:r>
          </a:p>
          <a:p>
            <a:r>
              <a:rPr lang="en-US" dirty="0"/>
              <a:t> </a:t>
            </a:r>
          </a:p>
          <a:p>
            <a:r>
              <a:rPr lang="en-US" dirty="0"/>
              <a:t>	</a:t>
            </a:r>
            <a:r>
              <a:rPr lang="en-US" b="1" dirty="0"/>
              <a:t>public</a:t>
            </a:r>
            <a:r>
              <a:rPr lang="en-US" dirty="0"/>
              <a:t> </a:t>
            </a:r>
            <a:r>
              <a:rPr lang="en-US" b="1" dirty="0"/>
              <a:t>static</a:t>
            </a:r>
            <a:r>
              <a:rPr lang="en-US" dirty="0"/>
              <a:t> </a:t>
            </a:r>
            <a:r>
              <a:rPr lang="en-US" b="1" dirty="0"/>
              <a:t>void</a:t>
            </a:r>
            <a:r>
              <a:rPr lang="en-US" dirty="0"/>
              <a:t> main(String[] </a:t>
            </a:r>
            <a:r>
              <a:rPr lang="en-US" dirty="0" err="1"/>
              <a:t>args</a:t>
            </a:r>
            <a:r>
              <a:rPr lang="en-US" dirty="0"/>
              <a:t>) {</a:t>
            </a:r>
          </a:p>
          <a:p>
            <a:r>
              <a:rPr lang="en-US" dirty="0"/>
              <a:t>		</a:t>
            </a:r>
            <a:r>
              <a:rPr lang="en-US" dirty="0" err="1"/>
              <a:t>SpringApplication.</a:t>
            </a:r>
            <a:r>
              <a:rPr lang="en-US" i="1" dirty="0" err="1"/>
              <a:t>run</a:t>
            </a:r>
            <a:r>
              <a:rPr lang="en-US" dirty="0"/>
              <a:t>(</a:t>
            </a:r>
            <a:r>
              <a:rPr lang="en-US" dirty="0" err="1"/>
              <a:t>Client.</a:t>
            </a:r>
            <a:r>
              <a:rPr lang="en-US" b="1" dirty="0" err="1"/>
              <a:t>class</a:t>
            </a:r>
            <a:r>
              <a:rPr lang="en-US" dirty="0" err="1"/>
              <a:t>,args</a:t>
            </a:r>
            <a:r>
              <a:rPr lang="en-US" dirty="0"/>
              <a:t>);</a:t>
            </a:r>
          </a:p>
          <a:p>
            <a:r>
              <a:rPr lang="en-US" dirty="0"/>
              <a:t>		}</a:t>
            </a:r>
          </a:p>
          <a:p>
            <a:r>
              <a:rPr lang="en-US" dirty="0"/>
              <a:t> </a:t>
            </a:r>
          </a:p>
          <a:p>
            <a:r>
              <a:rPr lang="en-US" dirty="0"/>
              <a:t>}</a:t>
            </a:r>
          </a:p>
          <a:p>
            <a:endParaRPr lang="en-US" dirty="0"/>
          </a:p>
          <a:p>
            <a:endParaRPr lang="en-US" dirty="0"/>
          </a:p>
          <a:p>
            <a:r>
              <a:rPr lang="en-US" dirty="0"/>
              <a:t>Run the above program as a regular java application</a:t>
            </a:r>
          </a:p>
          <a:p>
            <a:r>
              <a:rPr lang="en-US" dirty="0"/>
              <a:t>There is no need to deploy this application on any external server</a:t>
            </a:r>
          </a:p>
          <a:p>
            <a:endParaRPr lang="en-US" dirty="0"/>
          </a:p>
          <a:p>
            <a:endParaRPr lang="en-US" dirty="0"/>
          </a:p>
          <a:p>
            <a:r>
              <a:rPr lang="en-US" dirty="0"/>
              <a:t>Note: this class must be kept in the topmost package.</a:t>
            </a:r>
          </a:p>
          <a:p>
            <a:pPr lvl="1"/>
            <a:endParaRPr lang="en-US" dirty="0"/>
          </a:p>
        </p:txBody>
      </p:sp>
    </p:spTree>
    <p:extLst>
      <p:ext uri="{BB962C8B-B14F-4D97-AF65-F5344CB8AC3E}">
        <p14:creationId xmlns:p14="http://schemas.microsoft.com/office/powerpoint/2010/main" val="2246779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fontScale="90000"/>
          </a:bodyPr>
          <a:lstStyle/>
          <a:p>
            <a:r>
              <a:rPr lang="en-US" sz="2400" dirty="0"/>
              <a:t>Run the application as a java application  and observe the console as shown below</a:t>
            </a:r>
            <a:br>
              <a:rPr lang="en-US" sz="2400" dirty="0"/>
            </a:br>
            <a:endParaRPr lang="en-US" sz="2400" dirty="0"/>
          </a:p>
        </p:txBody>
      </p:sp>
      <p:sp>
        <p:nvSpPr>
          <p:cNvPr id="2" name="Content Placeholder 1"/>
          <p:cNvSpPr>
            <a:spLocks noGrp="1"/>
          </p:cNvSpPr>
          <p:nvPr>
            <p:ph idx="4294967295"/>
          </p:nvPr>
        </p:nvSpPr>
        <p:spPr>
          <a:xfrm>
            <a:off x="298450" y="1495425"/>
            <a:ext cx="8845550" cy="4643438"/>
          </a:xfrm>
        </p:spPr>
        <p:txBody>
          <a:bodyPr/>
          <a:lstStyle/>
          <a:p>
            <a:pPr lvl="1"/>
            <a:endParaRPr lang="en-US" dirty="0"/>
          </a:p>
        </p:txBody>
      </p:sp>
      <p:pic>
        <p:nvPicPr>
          <p:cNvPr id="4" name="Picture 3">
            <a:extLst>
              <a:ext uri="{FF2B5EF4-FFF2-40B4-BE49-F238E27FC236}">
                <a16:creationId xmlns="" xmlns:a16="http://schemas.microsoft.com/office/drawing/2014/main" id="{CB0802A7-7647-41D2-B5AA-0A60851E7F20}"/>
              </a:ext>
            </a:extLst>
          </p:cNvPr>
          <p:cNvPicPr/>
          <p:nvPr/>
        </p:nvPicPr>
        <p:blipFill rotWithShape="1">
          <a:blip r:embed="rId3"/>
          <a:srcRect l="1149" t="34290" b="16715"/>
          <a:stretch/>
        </p:blipFill>
        <p:spPr bwMode="auto">
          <a:xfrm>
            <a:off x="1089342" y="2134552"/>
            <a:ext cx="7191058" cy="38767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7468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fontScale="90000"/>
          </a:bodyPr>
          <a:lstStyle/>
          <a:p>
            <a:r>
              <a:rPr lang="en-US" dirty="0"/>
              <a:t/>
            </a:r>
            <a:br>
              <a:rPr lang="en-US" dirty="0"/>
            </a:br>
            <a:r>
              <a:rPr lang="en-US" dirty="0"/>
              <a:t>Create a class which acts as a controller </a:t>
            </a:r>
            <a:br>
              <a:rPr lang="en-US" dirty="0"/>
            </a:br>
            <a:endParaRPr lang="en-US" sz="2400" dirty="0"/>
          </a:p>
        </p:txBody>
      </p:sp>
      <p:sp>
        <p:nvSpPr>
          <p:cNvPr id="2" name="Content Placeholder 1"/>
          <p:cNvSpPr>
            <a:spLocks noGrp="1"/>
          </p:cNvSpPr>
          <p:nvPr>
            <p:ph idx="4294967295"/>
          </p:nvPr>
        </p:nvSpPr>
        <p:spPr>
          <a:xfrm>
            <a:off x="298450" y="1495425"/>
            <a:ext cx="8845550" cy="4643438"/>
          </a:xfrm>
        </p:spPr>
        <p:txBody>
          <a:bodyPr/>
          <a:lstStyle/>
          <a:p>
            <a:r>
              <a:rPr lang="en-US" dirty="0"/>
              <a:t>@</a:t>
            </a:r>
            <a:r>
              <a:rPr lang="en-US" dirty="0" err="1"/>
              <a:t>RestController</a:t>
            </a:r>
            <a:endParaRPr lang="en-US" dirty="0"/>
          </a:p>
          <a:p>
            <a:r>
              <a:rPr lang="en-US" b="1" dirty="0"/>
              <a:t>public</a:t>
            </a:r>
            <a:r>
              <a:rPr lang="en-US" dirty="0"/>
              <a:t> </a:t>
            </a:r>
            <a:r>
              <a:rPr lang="en-US" b="1" dirty="0"/>
              <a:t>class</a:t>
            </a:r>
            <a:r>
              <a:rPr lang="en-US" dirty="0"/>
              <a:t> </a:t>
            </a:r>
            <a:r>
              <a:rPr lang="en-US" dirty="0" err="1"/>
              <a:t>HelloController</a:t>
            </a:r>
            <a:r>
              <a:rPr lang="en-US" dirty="0"/>
              <a:t> {</a:t>
            </a:r>
          </a:p>
          <a:p>
            <a:r>
              <a:rPr lang="en-US" dirty="0"/>
              <a:t>	@</a:t>
            </a:r>
            <a:r>
              <a:rPr lang="en-US" dirty="0" err="1"/>
              <a:t>RequestMapping</a:t>
            </a:r>
            <a:r>
              <a:rPr lang="en-US" dirty="0"/>
              <a:t>("/hello")</a:t>
            </a:r>
          </a:p>
          <a:p>
            <a:r>
              <a:rPr lang="en-US" dirty="0"/>
              <a:t>	</a:t>
            </a:r>
            <a:r>
              <a:rPr lang="en-US" b="1" dirty="0"/>
              <a:t>public</a:t>
            </a:r>
            <a:r>
              <a:rPr lang="en-US" dirty="0"/>
              <a:t> String </a:t>
            </a:r>
            <a:r>
              <a:rPr lang="en-US" dirty="0" err="1"/>
              <a:t>sayHi</a:t>
            </a:r>
            <a:r>
              <a:rPr lang="en-US" dirty="0"/>
              <a:t>() {</a:t>
            </a:r>
          </a:p>
          <a:p>
            <a:r>
              <a:rPr lang="en-US" dirty="0"/>
              <a:t>		</a:t>
            </a:r>
            <a:r>
              <a:rPr lang="en-US" b="1" dirty="0"/>
              <a:t>return</a:t>
            </a:r>
            <a:r>
              <a:rPr lang="en-US" dirty="0"/>
              <a:t> "Hi";</a:t>
            </a:r>
          </a:p>
          <a:p>
            <a:r>
              <a:rPr lang="en-US" dirty="0"/>
              <a:t>	}</a:t>
            </a:r>
          </a:p>
          <a:p>
            <a:r>
              <a:rPr lang="en-US" dirty="0"/>
              <a:t>}</a:t>
            </a:r>
          </a:p>
          <a:p>
            <a:endParaRPr lang="en-US" dirty="0"/>
          </a:p>
          <a:p>
            <a:r>
              <a:rPr lang="en-US" dirty="0"/>
              <a:t>As we have not mapped any URLs to methods in the controller class, this step becomes necessary</a:t>
            </a:r>
          </a:p>
          <a:p>
            <a:pPr lvl="1"/>
            <a:endParaRPr lang="en-US" dirty="0"/>
          </a:p>
        </p:txBody>
      </p:sp>
    </p:spTree>
    <p:extLst>
      <p:ext uri="{BB962C8B-B14F-4D97-AF65-F5344CB8AC3E}">
        <p14:creationId xmlns:p14="http://schemas.microsoft.com/office/powerpoint/2010/main" val="1951118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lstStyle/>
          <a:p>
            <a:r>
              <a:rPr lang="en-US" dirty="0"/>
              <a:t/>
            </a:r>
            <a:br>
              <a:rPr lang="en-US" dirty="0"/>
            </a:br>
            <a:r>
              <a:rPr lang="en-US" dirty="0"/>
              <a:t>Creating a spring boot application using STS IDE</a:t>
            </a:r>
            <a:endParaRPr lang="en-US" sz="2400" dirty="0"/>
          </a:p>
        </p:txBody>
      </p:sp>
      <p:sp>
        <p:nvSpPr>
          <p:cNvPr id="2" name="Content Placeholder 1"/>
          <p:cNvSpPr>
            <a:spLocks noGrp="1"/>
          </p:cNvSpPr>
          <p:nvPr>
            <p:ph idx="4294967295"/>
          </p:nvPr>
        </p:nvSpPr>
        <p:spPr>
          <a:xfrm>
            <a:off x="298450" y="1495425"/>
            <a:ext cx="8845550" cy="4643438"/>
          </a:xfrm>
        </p:spPr>
        <p:txBody>
          <a:bodyPr/>
          <a:lstStyle/>
          <a:p>
            <a:r>
              <a:rPr lang="en-US" dirty="0"/>
              <a:t>After adding the controller class, navigate to browser and type </a:t>
            </a:r>
            <a:r>
              <a:rPr lang="en-US" u="sng" dirty="0">
                <a:hlinkClick r:id="rId3"/>
              </a:rPr>
              <a:t>http://localhost:8081</a:t>
            </a:r>
            <a:r>
              <a:rPr lang="en-US" u="sng" dirty="0"/>
              <a:t>/hello</a:t>
            </a:r>
            <a:endParaRPr lang="en-US" dirty="0"/>
          </a:p>
          <a:p>
            <a:r>
              <a:rPr lang="en-US" dirty="0"/>
              <a:t> </a:t>
            </a:r>
          </a:p>
          <a:p>
            <a:r>
              <a:rPr lang="en-US" dirty="0"/>
              <a:t>And observe the “Hi” message displayed on the browser page</a:t>
            </a:r>
          </a:p>
          <a:p>
            <a:endParaRPr lang="en-US" dirty="0"/>
          </a:p>
          <a:p>
            <a:r>
              <a:rPr lang="en-US" dirty="0"/>
              <a:t>We have a fully running Java spring web  application developed using Spring boot </a:t>
            </a:r>
          </a:p>
          <a:p>
            <a:endParaRPr lang="en" dirty="0"/>
          </a:p>
          <a:p>
            <a:r>
              <a:rPr lang="en-US" dirty="0"/>
              <a:t>Rapid application development is what  Spring boot is about. </a:t>
            </a:r>
          </a:p>
          <a:p>
            <a:pPr lvl="1"/>
            <a:endParaRPr lang="en-US" dirty="0"/>
          </a:p>
        </p:txBody>
      </p:sp>
    </p:spTree>
    <p:extLst>
      <p:ext uri="{BB962C8B-B14F-4D97-AF65-F5344CB8AC3E}">
        <p14:creationId xmlns:p14="http://schemas.microsoft.com/office/powerpoint/2010/main" val="3415346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lstStyle/>
          <a:p>
            <a:r>
              <a:rPr lang="en-US" dirty="0"/>
              <a:t>How Spring Boot works</a:t>
            </a:r>
            <a:endParaRPr lang="en-US" sz="2400" dirty="0"/>
          </a:p>
        </p:txBody>
      </p:sp>
      <p:sp>
        <p:nvSpPr>
          <p:cNvPr id="2" name="Content Placeholder 1"/>
          <p:cNvSpPr>
            <a:spLocks noGrp="1"/>
          </p:cNvSpPr>
          <p:nvPr>
            <p:ph idx="4294967295"/>
          </p:nvPr>
        </p:nvSpPr>
        <p:spPr>
          <a:xfrm>
            <a:off x="298450" y="1495425"/>
            <a:ext cx="8845550" cy="4643438"/>
          </a:xfrm>
        </p:spPr>
        <p:txBody>
          <a:bodyPr/>
          <a:lstStyle/>
          <a:p>
            <a:pPr marL="342900" indent="-342900">
              <a:buAutoNum type="arabicPeriod"/>
            </a:pPr>
            <a:r>
              <a:rPr lang="en-US" sz="1400" dirty="0"/>
              <a:t>The </a:t>
            </a:r>
            <a:r>
              <a:rPr lang="en-US" sz="1400" dirty="0" err="1"/>
              <a:t>applicaton</a:t>
            </a:r>
            <a:r>
              <a:rPr lang="en-US" sz="1400" dirty="0"/>
              <a:t> is started from the Java main  class </a:t>
            </a:r>
          </a:p>
          <a:p>
            <a:endParaRPr lang="en-US" sz="1400" dirty="0"/>
          </a:p>
          <a:p>
            <a:r>
              <a:rPr lang="en-US" sz="1400" dirty="0"/>
              <a:t>2. Spring boot </a:t>
            </a:r>
            <a:r>
              <a:rPr lang="en-US" sz="1400" dirty="0" err="1"/>
              <a:t>initialises</a:t>
            </a:r>
            <a:r>
              <a:rPr lang="en-US" sz="1400" dirty="0"/>
              <a:t> Spring  context that comprises the Spring app and </a:t>
            </a:r>
            <a:r>
              <a:rPr lang="en-US" sz="1400" dirty="0" err="1"/>
              <a:t>honours</a:t>
            </a:r>
            <a:r>
              <a:rPr lang="en-US" sz="1400" dirty="0"/>
              <a:t> </a:t>
            </a:r>
            <a:r>
              <a:rPr lang="en-US" sz="1400" dirty="0" err="1"/>
              <a:t>autoconfig</a:t>
            </a:r>
            <a:r>
              <a:rPr lang="en-US" sz="1400" dirty="0"/>
              <a:t> </a:t>
            </a:r>
            <a:r>
              <a:rPr lang="en-US" sz="1400" dirty="0" err="1"/>
              <a:t>initialisers</a:t>
            </a:r>
            <a:r>
              <a:rPr lang="en-US" sz="1400" dirty="0"/>
              <a:t>, configuration and  annotations which direct how to </a:t>
            </a:r>
            <a:r>
              <a:rPr lang="en-US" sz="1400" dirty="0" err="1"/>
              <a:t>initialise</a:t>
            </a:r>
            <a:r>
              <a:rPr lang="en-US" sz="1400" dirty="0"/>
              <a:t> and  startup the spring context</a:t>
            </a:r>
          </a:p>
          <a:p>
            <a:endParaRPr lang="en-US" sz="1400" dirty="0"/>
          </a:p>
          <a:p>
            <a:r>
              <a:rPr lang="en-US" sz="1400" dirty="0"/>
              <a:t>3. Embedded server container is started  and autoconfigured</a:t>
            </a:r>
          </a:p>
          <a:p>
            <a:endParaRPr lang="en-US" sz="1400" dirty="0"/>
          </a:p>
          <a:p>
            <a:r>
              <a:rPr lang="en-US" dirty="0"/>
              <a:t>This removes the need for web.xml</a:t>
            </a:r>
          </a:p>
          <a:p>
            <a:endParaRPr lang="en" dirty="0"/>
          </a:p>
          <a:p>
            <a:r>
              <a:rPr lang="en-US" dirty="0"/>
              <a:t>Spring has chosen “Tomcat” as the default  container </a:t>
            </a:r>
          </a:p>
          <a:p>
            <a:endParaRPr lang="en-US" sz="1400" dirty="0"/>
          </a:p>
          <a:p>
            <a:pPr lvl="1"/>
            <a:endParaRPr lang="en-US" dirty="0"/>
          </a:p>
        </p:txBody>
      </p:sp>
    </p:spTree>
    <p:extLst>
      <p:ext uri="{BB962C8B-B14F-4D97-AF65-F5344CB8AC3E}">
        <p14:creationId xmlns:p14="http://schemas.microsoft.com/office/powerpoint/2010/main" val="2826482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lstStyle/>
          <a:p>
            <a:r>
              <a:rPr lang="en-US" dirty="0"/>
              <a:t>How Spring Boot works</a:t>
            </a:r>
            <a:endParaRPr lang="en-US" sz="2400" dirty="0"/>
          </a:p>
        </p:txBody>
      </p:sp>
      <p:sp>
        <p:nvSpPr>
          <p:cNvPr id="2" name="Content Placeholder 1"/>
          <p:cNvSpPr>
            <a:spLocks noGrp="1"/>
          </p:cNvSpPr>
          <p:nvPr>
            <p:ph idx="4294967295"/>
          </p:nvPr>
        </p:nvSpPr>
        <p:spPr>
          <a:xfrm>
            <a:off x="298450" y="1495425"/>
            <a:ext cx="8845550" cy="4643438"/>
          </a:xfrm>
        </p:spPr>
        <p:txBody>
          <a:bodyPr/>
          <a:lstStyle/>
          <a:p>
            <a:r>
              <a:rPr lang="en-US" dirty="0"/>
              <a:t>@</a:t>
            </a:r>
            <a:r>
              <a:rPr lang="en-US" dirty="0" err="1"/>
              <a:t>SpringBootApplication</a:t>
            </a:r>
            <a:endParaRPr lang="en-US" dirty="0"/>
          </a:p>
          <a:p>
            <a:r>
              <a:rPr lang="en-US" dirty="0"/>
              <a:t>	A convenience annotation that wraps commonly used annotations.</a:t>
            </a:r>
          </a:p>
          <a:p>
            <a:r>
              <a:rPr lang="en-US" dirty="0"/>
              <a:t>	Used in place of the following 3  different annotations </a:t>
            </a:r>
          </a:p>
          <a:p>
            <a:endParaRPr lang="en" dirty="0"/>
          </a:p>
          <a:p>
            <a:r>
              <a:rPr lang="en-US" dirty="0"/>
              <a:t>1. @configuration : Instructs that a Spring configuration  class is being used instead of XML to define the components</a:t>
            </a:r>
          </a:p>
          <a:p>
            <a:endParaRPr lang="en" dirty="0"/>
          </a:p>
          <a:p>
            <a:r>
              <a:rPr lang="en-US" dirty="0"/>
              <a:t>2. @</a:t>
            </a:r>
            <a:r>
              <a:rPr lang="en-US" dirty="0" err="1"/>
              <a:t>EnableAutoconfiguraton</a:t>
            </a:r>
            <a:r>
              <a:rPr lang="en-US" dirty="0"/>
              <a:t> : is a Spring  boot specific annotation </a:t>
            </a:r>
          </a:p>
          <a:p>
            <a:r>
              <a:rPr lang="en-US" dirty="0"/>
              <a:t>Instructs that the application should auto configure the other frameworks included as dependency with  Spring.</a:t>
            </a:r>
          </a:p>
          <a:p>
            <a:endParaRPr lang="en-US" dirty="0"/>
          </a:p>
          <a:p>
            <a:r>
              <a:rPr lang="en-US" dirty="0"/>
              <a:t>3. @</a:t>
            </a:r>
            <a:r>
              <a:rPr lang="en-US" dirty="0" err="1"/>
              <a:t>ComponentScan</a:t>
            </a:r>
            <a:r>
              <a:rPr lang="en-US" dirty="0"/>
              <a:t> : Scans project for  Spring components annotated with @Service, @Repository, @Component</a:t>
            </a:r>
          </a:p>
          <a:p>
            <a:endParaRPr lang="en-US" dirty="0"/>
          </a:p>
          <a:p>
            <a:endParaRPr lang="en-US" sz="1400" dirty="0"/>
          </a:p>
          <a:p>
            <a:pPr lvl="1"/>
            <a:endParaRPr lang="en-US" dirty="0"/>
          </a:p>
        </p:txBody>
      </p:sp>
    </p:spTree>
    <p:extLst>
      <p:ext uri="{BB962C8B-B14F-4D97-AF65-F5344CB8AC3E}">
        <p14:creationId xmlns:p14="http://schemas.microsoft.com/office/powerpoint/2010/main" val="1808515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06387" y="463550"/>
            <a:ext cx="8531225" cy="855663"/>
          </a:xfrm>
        </p:spPr>
        <p:txBody>
          <a:bodyPr>
            <a:normAutofit/>
          </a:bodyPr>
          <a:lstStyle/>
          <a:p>
            <a:r>
              <a:rPr lang="en-US" sz="2400" dirty="0"/>
              <a:t>Spring Initializer</a:t>
            </a:r>
          </a:p>
        </p:txBody>
      </p:sp>
      <p:sp>
        <p:nvSpPr>
          <p:cNvPr id="3" name="Content Placeholder 2"/>
          <p:cNvSpPr>
            <a:spLocks noGrp="1"/>
          </p:cNvSpPr>
          <p:nvPr>
            <p:ph idx="4294967295"/>
          </p:nvPr>
        </p:nvSpPr>
        <p:spPr>
          <a:xfrm>
            <a:off x="298450" y="1495425"/>
            <a:ext cx="8845550" cy="4643438"/>
          </a:xfrm>
        </p:spPr>
        <p:txBody>
          <a:bodyPr/>
          <a:lstStyle/>
          <a:p>
            <a:r>
              <a:rPr lang="en-US" dirty="0"/>
              <a:t>Navigate to the following URL</a:t>
            </a:r>
          </a:p>
          <a:p>
            <a:r>
              <a:rPr lang="en-US" dirty="0"/>
              <a:t>start.spring.io</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Click on “switch to full version” link </a:t>
            </a:r>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 xmlns:a16="http://schemas.microsoft.com/office/drawing/2014/main" id="{921FC354-8C78-4E7F-8470-7226373DDB8A}"/>
              </a:ext>
            </a:extLst>
          </p:cNvPr>
          <p:cNvPicPr/>
          <p:nvPr/>
        </p:nvPicPr>
        <p:blipFill rotWithShape="1">
          <a:blip r:embed="rId3"/>
          <a:srcRect t="20228" r="29327" b="20227"/>
          <a:stretch/>
        </p:blipFill>
        <p:spPr bwMode="auto">
          <a:xfrm>
            <a:off x="1675871" y="2242475"/>
            <a:ext cx="5402262" cy="25665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39543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 xmlns:a16="http://schemas.microsoft.com/office/drawing/2014/main" id="{A9CE5AB0-25B3-4151-B5CF-51ED82F23F4C}"/>
              </a:ext>
            </a:extLst>
          </p:cNvPr>
          <p:cNvSpPr>
            <a:spLocks noGrp="1"/>
          </p:cNvSpPr>
          <p:nvPr>
            <p:ph type="pic" sz="quarter" idx="10"/>
          </p:nvPr>
        </p:nvSpPr>
        <p:spPr/>
      </p:sp>
      <p:sp>
        <p:nvSpPr>
          <p:cNvPr id="4" name="Title 3"/>
          <p:cNvSpPr>
            <a:spLocks noGrp="1"/>
          </p:cNvSpPr>
          <p:nvPr>
            <p:ph type="title"/>
          </p:nvPr>
        </p:nvSpPr>
        <p:spPr/>
        <p:txBody>
          <a:bodyPr>
            <a:normAutofit/>
          </a:bodyPr>
          <a:lstStyle/>
          <a:p>
            <a:r>
              <a:rPr lang="en-US" sz="2800" dirty="0"/>
              <a:t>Lesson Objectives</a:t>
            </a:r>
          </a:p>
        </p:txBody>
      </p:sp>
      <p:sp>
        <p:nvSpPr>
          <p:cNvPr id="5" name="Content Placeholder 4"/>
          <p:cNvSpPr>
            <a:spLocks noGrp="1"/>
          </p:cNvSpPr>
          <p:nvPr>
            <p:ph type="body" sz="quarter" idx="35"/>
          </p:nvPr>
        </p:nvSpPr>
        <p:spPr>
          <a:xfrm>
            <a:off x="313194" y="1430234"/>
            <a:ext cx="4970006" cy="4848646"/>
          </a:xfrm>
        </p:spPr>
        <p:txBody>
          <a:bodyPr/>
          <a:lstStyle/>
          <a:p>
            <a:pPr marL="285750" indent="-285750">
              <a:buFont typeface="Arial" panose="020B0604020202020204" pitchFamily="34" charset="0"/>
              <a:buChar char="•"/>
            </a:pPr>
            <a:endParaRPr lang="en-US" sz="1800" dirty="0">
              <a:solidFill>
                <a:schemeClr val="tx2"/>
              </a:solidFill>
            </a:endParaRPr>
          </a:p>
          <a:p>
            <a:pPr marL="285750" indent="-285750">
              <a:buFont typeface="Arial" panose="020B0604020202020204" pitchFamily="34" charset="0"/>
              <a:buChar char="•"/>
            </a:pPr>
            <a:r>
              <a:rPr lang="en-US" sz="1800" dirty="0">
                <a:solidFill>
                  <a:schemeClr val="tx2"/>
                </a:solidFill>
              </a:rPr>
              <a:t>What is Spring Boot</a:t>
            </a:r>
          </a:p>
          <a:p>
            <a:pPr marL="285750" indent="-285750">
              <a:buFont typeface="Arial" panose="020B0604020202020204" pitchFamily="34" charset="0"/>
              <a:buChar char="•"/>
            </a:pPr>
            <a:endParaRPr lang="en-US" sz="1800" dirty="0">
              <a:solidFill>
                <a:schemeClr val="tx2"/>
              </a:solidFill>
            </a:endParaRPr>
          </a:p>
          <a:p>
            <a:pPr marL="285750" indent="-285750">
              <a:buFont typeface="Arial" panose="020B0604020202020204" pitchFamily="34" charset="0"/>
              <a:buChar char="•"/>
            </a:pPr>
            <a:r>
              <a:rPr lang="en-US" sz="1800" dirty="0">
                <a:solidFill>
                  <a:schemeClr val="tx2"/>
                </a:solidFill>
              </a:rPr>
              <a:t>How Spring Boot works</a:t>
            </a:r>
          </a:p>
          <a:p>
            <a:pPr marL="285750" indent="-285750">
              <a:buFont typeface="Arial" panose="020B0604020202020204" pitchFamily="34" charset="0"/>
              <a:buChar char="•"/>
            </a:pPr>
            <a:endParaRPr lang="en-US" sz="1800" dirty="0">
              <a:solidFill>
                <a:schemeClr val="tx2"/>
              </a:solidFill>
            </a:endParaRPr>
          </a:p>
          <a:p>
            <a:pPr marL="285750" indent="-285750">
              <a:buFont typeface="Arial" panose="020B0604020202020204" pitchFamily="34" charset="0"/>
              <a:buChar char="•"/>
            </a:pPr>
            <a:r>
              <a:rPr lang="en-US" sz="1800" dirty="0">
                <a:solidFill>
                  <a:schemeClr val="tx2"/>
                </a:solidFill>
              </a:rPr>
              <a:t>Developing web application  using Spring Boot</a:t>
            </a:r>
          </a:p>
          <a:p>
            <a:pPr marL="285750" indent="-285750">
              <a:buFont typeface="Arial" panose="020B0604020202020204" pitchFamily="34" charset="0"/>
              <a:buChar char="•"/>
            </a:pPr>
            <a:endParaRPr lang="en-US" sz="1800" dirty="0">
              <a:solidFill>
                <a:schemeClr val="tx2"/>
              </a:solidFill>
            </a:endParaRPr>
          </a:p>
          <a:p>
            <a:pPr marL="285750" indent="-285750">
              <a:buFont typeface="Arial" panose="020B0604020202020204" pitchFamily="34" charset="0"/>
              <a:buChar char="•"/>
            </a:pPr>
            <a:r>
              <a:rPr lang="en-US" sz="1800" dirty="0">
                <a:solidFill>
                  <a:schemeClr val="tx2"/>
                </a:solidFill>
              </a:rPr>
              <a:t>Spring Boot integration with Spring </a:t>
            </a:r>
          </a:p>
          <a:p>
            <a:r>
              <a:rPr lang="en-US" sz="1800" dirty="0">
                <a:solidFill>
                  <a:schemeClr val="tx2"/>
                </a:solidFill>
              </a:rPr>
              <a:t>Data JPA</a:t>
            </a:r>
          </a:p>
          <a:p>
            <a:pPr marL="285750" indent="-285750">
              <a:buFont typeface="Arial" panose="020B0604020202020204" pitchFamily="34" charset="0"/>
              <a:buChar char="•"/>
            </a:pPr>
            <a:endParaRPr lang="en-US" sz="1800" dirty="0">
              <a:solidFill>
                <a:schemeClr val="tx2"/>
              </a:solidFill>
            </a:endParaRPr>
          </a:p>
          <a:p>
            <a:pPr lvl="2"/>
            <a:endParaRPr lang="en-US" sz="1650" dirty="0">
              <a:solidFill>
                <a:schemeClr val="tx2"/>
              </a:solidFill>
            </a:endParaRPr>
          </a:p>
          <a:p>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E3502712-E8C5-47AE-A2EE-238D23742E21}"/>
              </a:ext>
            </a:extLst>
          </p:cNvPr>
          <p:cNvPicPr/>
          <p:nvPr/>
        </p:nvPicPr>
        <p:blipFill rotWithShape="1">
          <a:blip r:embed="rId2"/>
          <a:srcRect l="481" t="18519" r="28685" b="13675"/>
          <a:stretch/>
        </p:blipFill>
        <p:spPr bwMode="auto">
          <a:xfrm>
            <a:off x="1253066" y="1354666"/>
            <a:ext cx="6417733" cy="3217333"/>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 xmlns:a16="http://schemas.microsoft.com/office/drawing/2014/main" id="{C2C961F5-AF0D-4F38-9732-906979BFE167}"/>
              </a:ext>
            </a:extLst>
          </p:cNvPr>
          <p:cNvSpPr txBox="1"/>
          <p:nvPr/>
        </p:nvSpPr>
        <p:spPr>
          <a:xfrm>
            <a:off x="508000" y="4927600"/>
            <a:ext cx="8850372" cy="1754326"/>
          </a:xfrm>
          <a:prstGeom prst="rect">
            <a:avLst/>
          </a:prstGeom>
          <a:noFill/>
        </p:spPr>
        <p:txBody>
          <a:bodyPr wrap="none" rtlCol="0">
            <a:spAutoFit/>
          </a:bodyPr>
          <a:lstStyle/>
          <a:p>
            <a:r>
              <a:rPr lang="en-US" dirty="0"/>
              <a:t>Select appropriate checkboxes which represent the different dependencies</a:t>
            </a:r>
          </a:p>
          <a:p>
            <a:r>
              <a:rPr lang="en-US" dirty="0"/>
              <a:t> you want to include in the project and then click on “Generate Project”</a:t>
            </a:r>
          </a:p>
          <a:p>
            <a:endParaRPr lang="en-US" dirty="0"/>
          </a:p>
          <a:p>
            <a:r>
              <a:rPr lang="en-US" dirty="0"/>
              <a:t>Observe the zip file created for you. </a:t>
            </a:r>
          </a:p>
          <a:p>
            <a:r>
              <a:rPr lang="en-US" dirty="0"/>
              <a:t>This contains the folder structure  of the project</a:t>
            </a:r>
          </a:p>
          <a:p>
            <a:endParaRPr lang="en-US" dirty="0"/>
          </a:p>
        </p:txBody>
      </p:sp>
    </p:spTree>
    <p:extLst>
      <p:ext uri="{BB962C8B-B14F-4D97-AF65-F5344CB8AC3E}">
        <p14:creationId xmlns:p14="http://schemas.microsoft.com/office/powerpoint/2010/main" val="2549194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23520" y="453390"/>
            <a:ext cx="8531225" cy="855663"/>
          </a:xfrm>
        </p:spPr>
        <p:txBody>
          <a:bodyPr/>
          <a:lstStyle/>
          <a:p>
            <a:r>
              <a:rPr lang="en-US" sz="1200" dirty="0"/>
              <a:t/>
            </a:r>
            <a:br>
              <a:rPr lang="en-US" sz="1200" dirty="0"/>
            </a:br>
            <a:r>
              <a:rPr lang="en-US" sz="2000" dirty="0"/>
              <a:t/>
            </a:r>
            <a:br>
              <a:rPr lang="en-US" sz="2000" dirty="0"/>
            </a:br>
            <a:r>
              <a:rPr lang="en-US" sz="2000" dirty="0"/>
              <a:t>Spring boot command line interface</a:t>
            </a:r>
            <a:endParaRPr lang="en-US" sz="2400" dirty="0"/>
          </a:p>
        </p:txBody>
      </p:sp>
      <p:sp>
        <p:nvSpPr>
          <p:cNvPr id="6" name="Content Placeholder 5"/>
          <p:cNvSpPr>
            <a:spLocks noGrp="1"/>
          </p:cNvSpPr>
          <p:nvPr>
            <p:ph idx="4294967295"/>
          </p:nvPr>
        </p:nvSpPr>
        <p:spPr>
          <a:xfrm>
            <a:off x="298450" y="1495425"/>
            <a:ext cx="8845550" cy="4643438"/>
          </a:xfrm>
        </p:spPr>
        <p:txBody>
          <a:bodyPr/>
          <a:lstStyle/>
          <a:p>
            <a:r>
              <a:rPr lang="en-US" dirty="0"/>
              <a:t>The Spring Boot CLI is a command line tool.</a:t>
            </a:r>
          </a:p>
          <a:p>
            <a:r>
              <a:rPr lang="en-US" dirty="0"/>
              <a:t>You don’t necessarily need to use the CLI to work with Spring Boot</a:t>
            </a:r>
          </a:p>
          <a:p>
            <a:r>
              <a:rPr lang="en-US" dirty="0"/>
              <a:t>You can download the Spring CLI distribution from the Spring software repository</a:t>
            </a:r>
          </a:p>
          <a:p>
            <a:r>
              <a:rPr lang="en-US" dirty="0"/>
              <a:t>s</a:t>
            </a:r>
            <a:r>
              <a:rPr lang="en-US"/>
              <a:t>pring-boot-cli-xxx</a:t>
            </a:r>
            <a:r>
              <a:rPr lang="en-US" dirty="0"/>
              <a:t>.BUILD-SNAPSHOT-bin.zip</a:t>
            </a:r>
          </a:p>
          <a:p>
            <a:endParaRPr lang="en-US" dirty="0"/>
          </a:p>
          <a:p>
            <a:r>
              <a:rPr lang="en-US" dirty="0"/>
              <a:t>Once downloaded, follow the instructions written in install.txt</a:t>
            </a:r>
          </a:p>
        </p:txBody>
      </p:sp>
    </p:spTree>
    <p:extLst>
      <p:ext uri="{BB962C8B-B14F-4D97-AF65-F5344CB8AC3E}">
        <p14:creationId xmlns:p14="http://schemas.microsoft.com/office/powerpoint/2010/main" val="2064342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73710"/>
            <a:ext cx="8531225" cy="855663"/>
          </a:xfrm>
        </p:spPr>
        <p:txBody>
          <a:bodyPr/>
          <a:lstStyle/>
          <a:p>
            <a:r>
              <a:rPr lang="en-US" sz="2400" dirty="0"/>
              <a:t>Thoughts to  ponder </a:t>
            </a:r>
          </a:p>
        </p:txBody>
      </p:sp>
      <p:sp>
        <p:nvSpPr>
          <p:cNvPr id="6" name="Content Placeholder 5"/>
          <p:cNvSpPr>
            <a:spLocks noGrp="1"/>
          </p:cNvSpPr>
          <p:nvPr>
            <p:ph idx="4294967295"/>
          </p:nvPr>
        </p:nvSpPr>
        <p:spPr>
          <a:xfrm>
            <a:off x="298450" y="1495425"/>
            <a:ext cx="8845550" cy="4643438"/>
          </a:xfrm>
        </p:spPr>
        <p:txBody>
          <a:bodyPr/>
          <a:lstStyle/>
          <a:p>
            <a:r>
              <a:rPr lang="en-US" sz="1000" dirty="0"/>
              <a:t/>
            </a:r>
            <a:br>
              <a:rPr lang="en-US" sz="1000" dirty="0"/>
            </a:br>
            <a:r>
              <a:rPr lang="en-US" dirty="0"/>
              <a:t>Why move to </a:t>
            </a:r>
            <a:r>
              <a:rPr lang="en-US" dirty="0" err="1"/>
              <a:t>containerless</a:t>
            </a:r>
            <a:r>
              <a:rPr lang="en-US" dirty="0"/>
              <a:t> deployment</a:t>
            </a:r>
          </a:p>
          <a:p>
            <a:endParaRPr lang="en-US" dirty="0"/>
          </a:p>
          <a:p>
            <a:r>
              <a:rPr lang="en-US" dirty="0"/>
              <a:t>Why run the application as a plain Java  program</a:t>
            </a:r>
          </a:p>
        </p:txBody>
      </p:sp>
    </p:spTree>
    <p:extLst>
      <p:ext uri="{BB962C8B-B14F-4D97-AF65-F5344CB8AC3E}">
        <p14:creationId xmlns:p14="http://schemas.microsoft.com/office/powerpoint/2010/main" val="2444603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73710"/>
            <a:ext cx="8531225" cy="855663"/>
          </a:xfrm>
        </p:spPr>
        <p:txBody>
          <a:bodyPr/>
          <a:lstStyle/>
          <a:p>
            <a:r>
              <a:rPr lang="en-US" sz="1400" dirty="0"/>
              <a:t/>
            </a:r>
            <a:br>
              <a:rPr lang="en-US" sz="1400" dirty="0"/>
            </a:br>
            <a:r>
              <a:rPr lang="en-US" sz="2400" dirty="0"/>
              <a:t>Container deployments </a:t>
            </a:r>
          </a:p>
        </p:txBody>
      </p:sp>
      <p:sp>
        <p:nvSpPr>
          <p:cNvPr id="6" name="Content Placeholder 5"/>
          <p:cNvSpPr>
            <a:spLocks noGrp="1"/>
          </p:cNvSpPr>
          <p:nvPr>
            <p:ph idx="4294967295"/>
          </p:nvPr>
        </p:nvSpPr>
        <p:spPr>
          <a:xfrm>
            <a:off x="298450" y="1495425"/>
            <a:ext cx="8845550" cy="4643438"/>
          </a:xfrm>
        </p:spPr>
        <p:txBody>
          <a:bodyPr/>
          <a:lstStyle/>
          <a:p>
            <a:r>
              <a:rPr lang="en-US" dirty="0"/>
              <a:t>Make a jar file of the application and deploy on the container</a:t>
            </a:r>
          </a:p>
          <a:p>
            <a:r>
              <a:rPr lang="en-US" dirty="0"/>
              <a:t>	Pre setup and configuration required</a:t>
            </a:r>
          </a:p>
          <a:p>
            <a:r>
              <a:rPr lang="en-US" dirty="0"/>
              <a:t>	Need to use files like web.xml to tell  the container how to work </a:t>
            </a:r>
          </a:p>
          <a:p>
            <a:r>
              <a:rPr lang="en-US" dirty="0"/>
              <a:t>	Environmental configuration may be  required. </a:t>
            </a:r>
            <a:r>
              <a:rPr lang="en-US" dirty="0" err="1"/>
              <a:t>eg</a:t>
            </a:r>
            <a:r>
              <a:rPr lang="en-US" dirty="0"/>
              <a:t> JNDI</a:t>
            </a:r>
          </a:p>
        </p:txBody>
      </p:sp>
    </p:spTree>
    <p:extLst>
      <p:ext uri="{BB962C8B-B14F-4D97-AF65-F5344CB8AC3E}">
        <p14:creationId xmlns:p14="http://schemas.microsoft.com/office/powerpoint/2010/main" val="56746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73710"/>
            <a:ext cx="8531225" cy="855663"/>
          </a:xfrm>
        </p:spPr>
        <p:txBody>
          <a:bodyPr>
            <a:normAutofit fontScale="90000"/>
          </a:bodyPr>
          <a:lstStyle/>
          <a:p>
            <a:r>
              <a:rPr lang="en-US" sz="1400" dirty="0"/>
              <a:t/>
            </a:r>
            <a:br>
              <a:rPr lang="en-US" sz="1400" dirty="0"/>
            </a:br>
            <a:r>
              <a:rPr lang="en" sz="2400" dirty="0"/>
              <a:t/>
            </a:r>
            <a:br>
              <a:rPr lang="en" sz="2400" dirty="0"/>
            </a:br>
            <a:r>
              <a:rPr lang="en-US" sz="2400" dirty="0"/>
              <a:t>Application deployments </a:t>
            </a:r>
            <a:br>
              <a:rPr lang="en-US" sz="2400" dirty="0"/>
            </a:br>
            <a:endParaRPr lang="en-US" sz="2400" dirty="0"/>
          </a:p>
        </p:txBody>
      </p:sp>
      <p:sp>
        <p:nvSpPr>
          <p:cNvPr id="6" name="Content Placeholder 5"/>
          <p:cNvSpPr>
            <a:spLocks noGrp="1"/>
          </p:cNvSpPr>
          <p:nvPr>
            <p:ph idx="4294967295"/>
          </p:nvPr>
        </p:nvSpPr>
        <p:spPr>
          <a:xfrm>
            <a:off x="298450" y="1495425"/>
            <a:ext cx="8845550" cy="4643438"/>
          </a:xfrm>
        </p:spPr>
        <p:txBody>
          <a:bodyPr/>
          <a:lstStyle/>
          <a:p>
            <a:r>
              <a:rPr lang="en-US" dirty="0"/>
              <a:t>When container is bundled inside the  application, it is a better  choice as</a:t>
            </a:r>
          </a:p>
          <a:p>
            <a:r>
              <a:rPr lang="en-US" dirty="0"/>
              <a:t>	The applications runs anywhere that Java is setup</a:t>
            </a:r>
          </a:p>
          <a:p>
            <a:r>
              <a:rPr lang="en-US" dirty="0"/>
              <a:t>	No need to find hosting environment</a:t>
            </a:r>
            <a:endParaRPr lang="en" dirty="0"/>
          </a:p>
          <a:p>
            <a:r>
              <a:rPr lang="en-US" dirty="0"/>
              <a:t>	Container is embedded inside the application which tells the container how to  set up the app 	so that it can be  access via HTTP</a:t>
            </a:r>
          </a:p>
          <a:p>
            <a:r>
              <a:rPr lang="en-US" dirty="0"/>
              <a:t>	Environmental configuration is internal to the application </a:t>
            </a:r>
          </a:p>
        </p:txBody>
      </p:sp>
    </p:spTree>
    <p:extLst>
      <p:ext uri="{BB962C8B-B14F-4D97-AF65-F5344CB8AC3E}">
        <p14:creationId xmlns:p14="http://schemas.microsoft.com/office/powerpoint/2010/main" val="333659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73710"/>
            <a:ext cx="8531225" cy="855663"/>
          </a:xfrm>
        </p:spPr>
        <p:txBody>
          <a:bodyPr>
            <a:normAutofit/>
          </a:bodyPr>
          <a:lstStyle/>
          <a:p>
            <a:r>
              <a:rPr lang="en-US" sz="1400" dirty="0"/>
              <a:t/>
            </a:r>
            <a:br>
              <a:rPr lang="en-US" sz="1400" dirty="0"/>
            </a:br>
            <a:r>
              <a:rPr lang="en-US" sz="2400" dirty="0"/>
              <a:t>Demo</a:t>
            </a:r>
            <a:br>
              <a:rPr lang="en-US" sz="2400" dirty="0"/>
            </a:br>
            <a:endParaRPr lang="en-US" sz="2400" dirty="0"/>
          </a:p>
        </p:txBody>
      </p:sp>
      <p:sp>
        <p:nvSpPr>
          <p:cNvPr id="6" name="Content Placeholder 5"/>
          <p:cNvSpPr>
            <a:spLocks noGrp="1"/>
          </p:cNvSpPr>
          <p:nvPr>
            <p:ph idx="4294967295"/>
          </p:nvPr>
        </p:nvSpPr>
        <p:spPr>
          <a:xfrm>
            <a:off x="298450" y="1495425"/>
            <a:ext cx="8845550" cy="4643438"/>
          </a:xfrm>
        </p:spPr>
        <p:txBody>
          <a:bodyPr/>
          <a:lstStyle/>
          <a:p>
            <a:r>
              <a:rPr lang="en-US" dirty="0"/>
              <a:t>1. Simple Java application using Spring  Boot</a:t>
            </a:r>
          </a:p>
          <a:p>
            <a:r>
              <a:rPr lang="en-US" dirty="0"/>
              <a:t>2. Restful web application using Spring  Boot</a:t>
            </a:r>
          </a:p>
          <a:p>
            <a:r>
              <a:rPr lang="en-US" dirty="0"/>
              <a:t>3. Spring boot application which integrates with Spring Data JPA</a:t>
            </a:r>
          </a:p>
          <a:p>
            <a:endParaRPr lang="en-US" dirty="0"/>
          </a:p>
        </p:txBody>
      </p:sp>
    </p:spTree>
    <p:extLst>
      <p:ext uri="{BB962C8B-B14F-4D97-AF65-F5344CB8AC3E}">
        <p14:creationId xmlns:p14="http://schemas.microsoft.com/office/powerpoint/2010/main" val="4207350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06387" y="412750"/>
            <a:ext cx="8531225" cy="855663"/>
          </a:xfrm>
        </p:spPr>
        <p:txBody>
          <a:bodyPr>
            <a:normAutofit/>
          </a:bodyPr>
          <a:lstStyle/>
          <a:p>
            <a:r>
              <a:rPr lang="en-US" dirty="0"/>
              <a:t>Summary</a:t>
            </a:r>
            <a:endParaRPr lang="en-US" sz="2400" dirty="0"/>
          </a:p>
        </p:txBody>
      </p:sp>
      <p:sp>
        <p:nvSpPr>
          <p:cNvPr id="2" name="Content Placeholder 1"/>
          <p:cNvSpPr>
            <a:spLocks noGrp="1"/>
          </p:cNvSpPr>
          <p:nvPr>
            <p:ph idx="4294967295"/>
          </p:nvPr>
        </p:nvSpPr>
        <p:spPr>
          <a:xfrm>
            <a:off x="711200" y="1268413"/>
            <a:ext cx="6888163" cy="4643438"/>
          </a:xfrm>
        </p:spPr>
        <p:txBody>
          <a:bodyPr/>
          <a:lstStyle/>
          <a:p>
            <a:r>
              <a:rPr lang="en-US" dirty="0"/>
              <a:t>What we have seen so far:</a:t>
            </a:r>
          </a:p>
          <a:p>
            <a:pPr lvl="1"/>
            <a:r>
              <a:rPr lang="en-US" dirty="0"/>
              <a:t>What is Spring Boot and how it works</a:t>
            </a:r>
          </a:p>
          <a:p>
            <a:pPr lvl="1"/>
            <a:r>
              <a:rPr lang="en-US" dirty="0"/>
              <a:t>Create a Java application up and running using Spring  Boot</a:t>
            </a:r>
          </a:p>
          <a:p>
            <a:pPr lvl="1"/>
            <a:r>
              <a:rPr lang="en-US" dirty="0"/>
              <a:t>Create a Restful web application  using Spring  Boot</a:t>
            </a:r>
          </a:p>
          <a:p>
            <a:pPr lvl="1"/>
            <a:r>
              <a:rPr lang="en-US" dirty="0"/>
              <a:t>Create a Spring boot application which integrates with Spring Data JPA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06400" y="412750"/>
            <a:ext cx="8531225" cy="855663"/>
          </a:xfrm>
        </p:spPr>
        <p:txBody>
          <a:bodyPr>
            <a:normAutofit/>
          </a:bodyPr>
          <a:lstStyle/>
          <a:p>
            <a:r>
              <a:rPr lang="en-US" dirty="0"/>
              <a:t>Review Question</a:t>
            </a:r>
            <a:endParaRPr lang="en-US" sz="2400" dirty="0"/>
          </a:p>
        </p:txBody>
      </p:sp>
      <p:sp>
        <p:nvSpPr>
          <p:cNvPr id="2" name="Content Placeholder 1"/>
          <p:cNvSpPr>
            <a:spLocks noGrp="1"/>
          </p:cNvSpPr>
          <p:nvPr>
            <p:ph idx="4294967295"/>
          </p:nvPr>
        </p:nvSpPr>
        <p:spPr>
          <a:xfrm>
            <a:off x="721360" y="1268413"/>
            <a:ext cx="6888163" cy="4643438"/>
          </a:xfrm>
        </p:spPr>
        <p:txBody>
          <a:bodyPr/>
          <a:lstStyle/>
          <a:p>
            <a:r>
              <a:rPr lang="en-US" dirty="0"/>
              <a:t>Question 1: </a:t>
            </a:r>
          </a:p>
          <a:p>
            <a:pPr lvl="1"/>
            <a:r>
              <a:rPr lang="en-US" dirty="0"/>
              <a:t> </a:t>
            </a:r>
          </a:p>
          <a:p>
            <a:pPr lvl="1"/>
            <a:endParaRPr lang="en-US" dirty="0"/>
          </a:p>
          <a:p>
            <a:r>
              <a:rPr lang="en-US" dirty="0"/>
              <a:t>Question 2:</a:t>
            </a:r>
          </a:p>
          <a:p>
            <a:pPr lvl="1"/>
            <a:r>
              <a:rPr lang="en-US" dirty="0">
                <a:latin typeface="Arial" pitchFamily="34" charset="0"/>
                <a:cs typeface="Arial" pitchFamily="34" charset="0"/>
              </a:rPr>
              <a:t> </a:t>
            </a:r>
          </a:p>
          <a:p>
            <a:r>
              <a:rPr lang="en-US" dirty="0"/>
              <a:t>Question 3:  </a:t>
            </a:r>
          </a:p>
          <a:p>
            <a:pPr lvl="1"/>
            <a:r>
              <a:rPr lang="en-US" dirty="0"/>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06386" y="483870"/>
            <a:ext cx="8531225" cy="855663"/>
          </a:xfrm>
        </p:spPr>
        <p:txBody>
          <a:bodyPr/>
          <a:lstStyle/>
          <a:p>
            <a:r>
              <a:rPr lang="en-US" sz="2000" dirty="0"/>
              <a:t>Spring Boot </a:t>
            </a:r>
          </a:p>
        </p:txBody>
      </p:sp>
      <p:sp>
        <p:nvSpPr>
          <p:cNvPr id="3" name="Content Placeholder 2"/>
          <p:cNvSpPr>
            <a:spLocks noGrp="1"/>
          </p:cNvSpPr>
          <p:nvPr>
            <p:ph idx="4294967295"/>
          </p:nvPr>
        </p:nvSpPr>
        <p:spPr>
          <a:xfrm>
            <a:off x="230981" y="1296035"/>
            <a:ext cx="8682037" cy="5078095"/>
          </a:xfrm>
        </p:spPr>
        <p:txBody>
          <a:bodyPr>
            <a:normAutofit/>
          </a:bodyPr>
          <a:lstStyle/>
          <a:p>
            <a:endParaRPr lang="en-US" sz="1650" dirty="0">
              <a:solidFill>
                <a:schemeClr val="tx2"/>
              </a:solidFill>
            </a:endParaRPr>
          </a:p>
          <a:p>
            <a:r>
              <a:rPr lang="en-US" sz="1650" dirty="0">
                <a:solidFill>
                  <a:schemeClr val="tx2"/>
                </a:solidFill>
              </a:rPr>
              <a:t>Prerequisites to start working with Spring Boot</a:t>
            </a:r>
          </a:p>
          <a:p>
            <a:r>
              <a:rPr lang="en-US" sz="1650" dirty="0">
                <a:solidFill>
                  <a:schemeClr val="tx2"/>
                </a:solidFill>
              </a:rPr>
              <a:t>	Knowledge of basic spring concepts</a:t>
            </a:r>
          </a:p>
          <a:p>
            <a:r>
              <a:rPr lang="en-US" sz="1650" dirty="0">
                <a:solidFill>
                  <a:schemeClr val="tx2"/>
                </a:solidFill>
              </a:rPr>
              <a:t>	</a:t>
            </a:r>
            <a:r>
              <a:rPr lang="en-US" sz="1650" dirty="0" err="1">
                <a:solidFill>
                  <a:schemeClr val="tx2"/>
                </a:solidFill>
              </a:rPr>
              <a:t>jdk</a:t>
            </a:r>
            <a:r>
              <a:rPr lang="en-US" sz="1650" dirty="0">
                <a:solidFill>
                  <a:schemeClr val="tx2"/>
                </a:solidFill>
              </a:rPr>
              <a:t> 1.8 or higher</a:t>
            </a:r>
          </a:p>
          <a:p>
            <a:r>
              <a:rPr lang="en-US" sz="1650" dirty="0">
                <a:solidFill>
                  <a:schemeClr val="tx2"/>
                </a:solidFill>
              </a:rPr>
              <a:t>	IDE </a:t>
            </a:r>
            <a:r>
              <a:rPr lang="en-US" sz="1650" dirty="0" err="1">
                <a:solidFill>
                  <a:schemeClr val="tx2"/>
                </a:solidFill>
              </a:rPr>
              <a:t>i.e</a:t>
            </a:r>
            <a:r>
              <a:rPr lang="en-US" sz="1650" dirty="0">
                <a:solidFill>
                  <a:schemeClr val="tx2"/>
                </a:solidFill>
              </a:rPr>
              <a:t> Spring STS ( has maven built into it)</a:t>
            </a:r>
          </a:p>
        </p:txBody>
      </p:sp>
    </p:spTree>
    <p:extLst>
      <p:ext uri="{BB962C8B-B14F-4D97-AF65-F5344CB8AC3E}">
        <p14:creationId xmlns:p14="http://schemas.microsoft.com/office/powerpoint/2010/main" val="219198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63550"/>
            <a:ext cx="8531225" cy="855663"/>
          </a:xfrm>
        </p:spPr>
        <p:txBody>
          <a:bodyPr/>
          <a:lstStyle/>
          <a:p>
            <a:r>
              <a:rPr lang="en-US" sz="1200" dirty="0"/>
              <a:t/>
            </a:r>
            <a:br>
              <a:rPr lang="en-US" sz="1200" dirty="0"/>
            </a:br>
            <a:r>
              <a:rPr lang="en-US" dirty="0"/>
              <a:t>Ways to create Spring Boot project</a:t>
            </a:r>
            <a:endParaRPr lang="en-US" sz="2400" dirty="0"/>
          </a:p>
        </p:txBody>
      </p:sp>
      <p:sp>
        <p:nvSpPr>
          <p:cNvPr id="6" name="Content Placeholder 5"/>
          <p:cNvSpPr>
            <a:spLocks noGrp="1"/>
          </p:cNvSpPr>
          <p:nvPr>
            <p:ph idx="4294967295"/>
          </p:nvPr>
        </p:nvSpPr>
        <p:spPr>
          <a:xfrm>
            <a:off x="298450" y="1495425"/>
            <a:ext cx="8845550" cy="4643438"/>
          </a:xfrm>
        </p:spPr>
        <p:txBody>
          <a:bodyPr/>
          <a:lstStyle/>
          <a:p>
            <a:pPr marL="342900" indent="-342900">
              <a:buAutoNum type="arabicPeriod"/>
            </a:pPr>
            <a:r>
              <a:rPr lang="en-US" dirty="0"/>
              <a:t>Using the Spring Tool Suite IDE ( STS )</a:t>
            </a:r>
          </a:p>
          <a:p>
            <a:pPr marL="342900" indent="-342900">
              <a:buAutoNum type="arabicPeriod"/>
            </a:pPr>
            <a:r>
              <a:rPr lang="en-US" dirty="0"/>
              <a:t>Spring Initializer</a:t>
            </a:r>
          </a:p>
          <a:p>
            <a:pPr marL="342900" indent="-342900">
              <a:buAutoNum type="arabicPeriod"/>
            </a:pPr>
            <a:r>
              <a:rPr lang="en-US" dirty="0"/>
              <a:t>Spring command line interface</a:t>
            </a:r>
          </a:p>
        </p:txBody>
      </p:sp>
    </p:spTree>
    <p:extLst>
      <p:ext uri="{BB962C8B-B14F-4D97-AF65-F5344CB8AC3E}">
        <p14:creationId xmlns:p14="http://schemas.microsoft.com/office/powerpoint/2010/main" val="1496584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fontScale="90000"/>
          </a:bodyPr>
          <a:lstStyle/>
          <a:p>
            <a:r>
              <a:rPr lang="en-US" dirty="0"/>
              <a:t/>
            </a:r>
            <a:br>
              <a:rPr lang="en-US" dirty="0"/>
            </a:br>
            <a:r>
              <a:rPr lang="en-US" dirty="0"/>
              <a:t>Creating a spring boot application using STS IDE</a:t>
            </a:r>
            <a:br>
              <a:rPr lang="en-US" dirty="0"/>
            </a:br>
            <a:r>
              <a:rPr lang="en-US" dirty="0"/>
              <a:t>Click on menu , File </a:t>
            </a:r>
            <a:r>
              <a:rPr lang="en-US" dirty="0">
                <a:sym typeface="Wingdings" panose="05000000000000000000" pitchFamily="2" charset="2"/>
              </a:rPr>
              <a:t></a:t>
            </a:r>
            <a:r>
              <a:rPr lang="en-US" dirty="0"/>
              <a:t>New –Other - Maven -Maven Project- Click on Next</a:t>
            </a:r>
            <a:br>
              <a:rPr lang="en-US" dirty="0"/>
            </a:br>
            <a:endParaRPr lang="en-US" sz="2400" dirty="0"/>
          </a:p>
        </p:txBody>
      </p:sp>
      <p:sp>
        <p:nvSpPr>
          <p:cNvPr id="2" name="Content Placeholder 1"/>
          <p:cNvSpPr>
            <a:spLocks noGrp="1"/>
          </p:cNvSpPr>
          <p:nvPr>
            <p:ph idx="4294967295"/>
          </p:nvPr>
        </p:nvSpPr>
        <p:spPr>
          <a:xfrm>
            <a:off x="298450" y="1495425"/>
            <a:ext cx="8845550" cy="4643438"/>
          </a:xfrm>
        </p:spPr>
        <p:txBody>
          <a:bodyPr/>
          <a:lstStyle/>
          <a:p>
            <a:pPr lvl="1"/>
            <a:endParaRPr lang="en-US" dirty="0"/>
          </a:p>
        </p:txBody>
      </p:sp>
      <p:pic>
        <p:nvPicPr>
          <p:cNvPr id="4" name="Picture 3">
            <a:extLst>
              <a:ext uri="{FF2B5EF4-FFF2-40B4-BE49-F238E27FC236}">
                <a16:creationId xmlns="" xmlns:a16="http://schemas.microsoft.com/office/drawing/2014/main" id="{EC05BFB3-3AEF-4C23-AC03-52CE8193E1FE}"/>
              </a:ext>
            </a:extLst>
          </p:cNvPr>
          <p:cNvPicPr/>
          <p:nvPr/>
        </p:nvPicPr>
        <p:blipFill rotWithShape="1">
          <a:blip r:embed="rId3"/>
          <a:srcRect l="23077" t="3419" r="22756" b="27635"/>
          <a:stretch/>
        </p:blipFill>
        <p:spPr bwMode="auto">
          <a:xfrm>
            <a:off x="1354667" y="1725877"/>
            <a:ext cx="5486400" cy="4182533"/>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rmAutofit fontScale="90000"/>
          </a:bodyPr>
          <a:lstStyle/>
          <a:p>
            <a:r>
              <a:rPr lang="en-US" dirty="0"/>
              <a:t/>
            </a:r>
            <a:br>
              <a:rPr lang="en-US" dirty="0"/>
            </a:br>
            <a:r>
              <a:rPr lang="en-US" dirty="0"/>
              <a:t>Creating a spring boot application using STS IDE</a:t>
            </a:r>
            <a:br>
              <a:rPr lang="en-US" dirty="0"/>
            </a:br>
            <a:r>
              <a:rPr lang="en-US" dirty="0"/>
              <a:t>Select the checkbox, “Create a simple project” and  Click On Next-  </a:t>
            </a:r>
            <a:br>
              <a:rPr lang="en-US" dirty="0"/>
            </a:br>
            <a:r>
              <a:rPr lang="en-US" dirty="0"/>
              <a:t> </a:t>
            </a:r>
            <a:br>
              <a:rPr lang="en-US" dirty="0"/>
            </a:br>
            <a:r>
              <a:rPr lang="en-US" dirty="0"/>
              <a:t/>
            </a:r>
            <a:br>
              <a:rPr lang="en-US" dirty="0"/>
            </a:br>
            <a:endParaRPr lang="en-US" sz="2400" dirty="0"/>
          </a:p>
        </p:txBody>
      </p:sp>
      <p:sp>
        <p:nvSpPr>
          <p:cNvPr id="2" name="Content Placeholder 1"/>
          <p:cNvSpPr>
            <a:spLocks noGrp="1"/>
          </p:cNvSpPr>
          <p:nvPr>
            <p:ph idx="4294967295"/>
          </p:nvPr>
        </p:nvSpPr>
        <p:spPr>
          <a:xfrm>
            <a:off x="298450" y="1495425"/>
            <a:ext cx="8845550" cy="4643438"/>
          </a:xfrm>
        </p:spPr>
        <p:txBody>
          <a:bodyPr/>
          <a:lstStyle/>
          <a:p>
            <a:pPr lvl="1"/>
            <a:endParaRPr lang="en-US" dirty="0"/>
          </a:p>
        </p:txBody>
      </p:sp>
      <p:pic>
        <p:nvPicPr>
          <p:cNvPr id="5" name="Picture 4">
            <a:extLst>
              <a:ext uri="{FF2B5EF4-FFF2-40B4-BE49-F238E27FC236}">
                <a16:creationId xmlns="" xmlns:a16="http://schemas.microsoft.com/office/drawing/2014/main" id="{A229601E-1D38-4D9B-8707-951AC8D3DE0C}"/>
              </a:ext>
            </a:extLst>
          </p:cNvPr>
          <p:cNvPicPr/>
          <p:nvPr/>
        </p:nvPicPr>
        <p:blipFill rotWithShape="1">
          <a:blip r:embed="rId3"/>
          <a:srcRect l="23222" t="3418" r="21960" b="9052"/>
          <a:stretch/>
        </p:blipFill>
        <p:spPr bwMode="auto">
          <a:xfrm>
            <a:off x="1593850" y="1695451"/>
            <a:ext cx="5568950" cy="39941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400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noAutofit/>
          </a:bodyPr>
          <a:lstStyle/>
          <a:p>
            <a:r>
              <a:rPr lang="en-US" sz="1800" dirty="0">
                <a:latin typeface="Calibri" panose="020F0502020204030204" pitchFamily="34" charset="0"/>
              </a:rPr>
              <a:t>Specify the group id, artifact Id, name and description </a:t>
            </a:r>
            <a:br>
              <a:rPr lang="en-US" sz="1800" dirty="0">
                <a:latin typeface="Calibri" panose="020F0502020204030204" pitchFamily="34" charset="0"/>
              </a:rPr>
            </a:br>
            <a:r>
              <a:rPr lang="en-US" sz="1800" dirty="0">
                <a:latin typeface="Calibri" panose="020F0502020204030204" pitchFamily="34" charset="0"/>
              </a:rPr>
              <a:t> Click On Finish. Observe the folder structure of the newly created project</a:t>
            </a:r>
            <a:br>
              <a:rPr lang="en-US" sz="1800" dirty="0">
                <a:latin typeface="Calibri" panose="020F0502020204030204" pitchFamily="34" charset="0"/>
              </a:rPr>
            </a:br>
            <a:r>
              <a:rPr lang="en-US" sz="1800" dirty="0">
                <a:latin typeface="Calibri" panose="020F0502020204030204" pitchFamily="34" charset="0"/>
              </a:rPr>
              <a:t/>
            </a:r>
            <a:br>
              <a:rPr lang="en-US" sz="1800" dirty="0">
                <a:latin typeface="Calibri" panose="020F0502020204030204" pitchFamily="34" charset="0"/>
              </a:rPr>
            </a:br>
            <a:endParaRPr lang="en-US" sz="1800" dirty="0">
              <a:latin typeface="Calibri" panose="020F0502020204030204" pitchFamily="34" charset="0"/>
            </a:endParaRPr>
          </a:p>
        </p:txBody>
      </p:sp>
      <p:pic>
        <p:nvPicPr>
          <p:cNvPr id="6" name="Content Placeholder 5">
            <a:extLst>
              <a:ext uri="{FF2B5EF4-FFF2-40B4-BE49-F238E27FC236}">
                <a16:creationId xmlns="" xmlns:a16="http://schemas.microsoft.com/office/drawing/2014/main" id="{54A333CA-2D45-4C93-AB3E-D296486C8A26}"/>
              </a:ext>
            </a:extLst>
          </p:cNvPr>
          <p:cNvPicPr>
            <a:picLocks noGrp="1"/>
          </p:cNvPicPr>
          <p:nvPr>
            <p:ph idx="4294967295"/>
          </p:nvPr>
        </p:nvPicPr>
        <p:blipFill rotWithShape="1">
          <a:blip r:embed="rId3"/>
          <a:srcRect l="5051" t="612" r="40757" b="28663"/>
          <a:stretch/>
        </p:blipFill>
        <p:spPr bwMode="auto">
          <a:xfrm>
            <a:off x="2349247" y="1495425"/>
            <a:ext cx="4743955" cy="46434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8804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A53FF6B-D2C1-49F2-AA28-E328EE72F8EE}"/>
              </a:ext>
            </a:extLst>
          </p:cNvPr>
          <p:cNvPicPr/>
          <p:nvPr/>
        </p:nvPicPr>
        <p:blipFill rotWithShape="1">
          <a:blip r:embed="rId3"/>
          <a:srcRect t="51129" r="73358" b="24985"/>
          <a:stretch/>
        </p:blipFill>
        <p:spPr bwMode="auto">
          <a:xfrm>
            <a:off x="1978977" y="1685607"/>
            <a:ext cx="5186045" cy="3486785"/>
          </a:xfrm>
          <a:prstGeom prst="rect">
            <a:avLst/>
          </a:prstGeom>
          <a:ln>
            <a:noFill/>
          </a:ln>
          <a:extLst>
            <a:ext uri="{53640926-AAD7-44D8-BBD7-CCE9431645EC}">
              <a14:shadowObscured xmlns:a14="http://schemas.microsoft.com/office/drawing/2010/main"/>
            </a:ext>
          </a:extLst>
        </p:spPr>
      </p:pic>
      <p:sp>
        <p:nvSpPr>
          <p:cNvPr id="5" name="Title 6">
            <a:extLst>
              <a:ext uri="{FF2B5EF4-FFF2-40B4-BE49-F238E27FC236}">
                <a16:creationId xmlns="" xmlns:a16="http://schemas.microsoft.com/office/drawing/2014/main" id="{52DB45E4-BF65-4441-BB2C-3A6A24C73B15}"/>
              </a:ext>
            </a:extLst>
          </p:cNvPr>
          <p:cNvSpPr txBox="1">
            <a:spLocks/>
          </p:cNvSpPr>
          <p:nvPr/>
        </p:nvSpPr>
        <p:spPr>
          <a:xfrm>
            <a:off x="162560" y="463550"/>
            <a:ext cx="8531225" cy="855663"/>
          </a:xfrm>
          <a:prstGeom prst="rect">
            <a:avLst/>
          </a:prstGeom>
        </p:spPr>
        <p:txBody>
          <a:bodyPr vert="horz" lIns="0" tIns="0" rIns="0" bIns="0" rtlCol="0" anchor="t">
            <a:normAutofit fontScale="97500"/>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
            </a:r>
            <a:br>
              <a:rPr lang="en-US" dirty="0"/>
            </a:br>
            <a:endParaRPr lang="en-US" sz="2400" dirty="0"/>
          </a:p>
        </p:txBody>
      </p:sp>
      <p:sp>
        <p:nvSpPr>
          <p:cNvPr id="6" name="Rectangle 5">
            <a:extLst>
              <a:ext uri="{FF2B5EF4-FFF2-40B4-BE49-F238E27FC236}">
                <a16:creationId xmlns="" xmlns:a16="http://schemas.microsoft.com/office/drawing/2014/main" id="{44FA84F7-073A-4D6A-908E-31E65116B008}"/>
              </a:ext>
            </a:extLst>
          </p:cNvPr>
          <p:cNvSpPr/>
          <p:nvPr/>
        </p:nvSpPr>
        <p:spPr>
          <a:xfrm>
            <a:off x="162560" y="245050"/>
            <a:ext cx="5273040" cy="646331"/>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 </a:t>
            </a:r>
            <a:endParaRPr lang="en-US" dirty="0">
              <a:latin typeface="Calibri" panose="020F0502020204030204" pitchFamily="34" charset="0"/>
              <a:ea typeface="Times New Roman" panose="02020603050405020304" pitchFamily="18" charset="0"/>
            </a:endParaRPr>
          </a:p>
          <a:p>
            <a:r>
              <a:rPr lang="en-US" dirty="0">
                <a:latin typeface="Calibri" panose="020F0502020204030204" pitchFamily="34" charset="0"/>
                <a:ea typeface="Times New Roman" panose="02020603050405020304" pitchFamily="18" charset="0"/>
              </a:rPr>
              <a:t>Double click on the generated pom.xml file </a:t>
            </a:r>
            <a:endParaRPr lang="en-US" dirty="0">
              <a:latin typeface="Calibri" panose="020F0502020204030204" pitchFamily="34" charset="0"/>
            </a:endParaRPr>
          </a:p>
        </p:txBody>
      </p:sp>
    </p:spTree>
    <p:extLst>
      <p:ext uri="{BB962C8B-B14F-4D97-AF65-F5344CB8AC3E}">
        <p14:creationId xmlns:p14="http://schemas.microsoft.com/office/powerpoint/2010/main" val="602041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A65D7D6-2259-4EF1-8D03-ECC10481B6DA}"/>
              </a:ext>
            </a:extLst>
          </p:cNvPr>
          <p:cNvPicPr/>
          <p:nvPr/>
        </p:nvPicPr>
        <p:blipFill rotWithShape="1">
          <a:blip r:embed="rId3">
            <a:extLst>
              <a:ext uri="{28A0092B-C50C-407E-A947-70E740481C1C}">
                <a14:useLocalDpi xmlns:a14="http://schemas.microsoft.com/office/drawing/2010/main" val="0"/>
              </a:ext>
            </a:extLst>
          </a:blip>
          <a:srcRect l="33296" t="9185" r="1027" b="55604"/>
          <a:stretch/>
        </p:blipFill>
        <p:spPr bwMode="auto">
          <a:xfrm>
            <a:off x="1456267" y="1303867"/>
            <a:ext cx="5721773" cy="3171931"/>
          </a:xfrm>
          <a:prstGeom prst="rect">
            <a:avLst/>
          </a:prstGeom>
          <a:ln>
            <a:noFill/>
          </a:ln>
          <a:extLst>
            <a:ext uri="{53640926-AAD7-44D8-BBD7-CCE9431645EC}">
              <a14:shadowObscured xmlns:a14="http://schemas.microsoft.com/office/drawing/2010/main"/>
            </a:ext>
          </a:extLst>
        </p:spPr>
      </p:pic>
      <p:sp>
        <p:nvSpPr>
          <p:cNvPr id="4" name="Title 6">
            <a:extLst>
              <a:ext uri="{FF2B5EF4-FFF2-40B4-BE49-F238E27FC236}">
                <a16:creationId xmlns="" xmlns:a16="http://schemas.microsoft.com/office/drawing/2014/main" id="{C78CA216-360C-4269-BFFE-CDB0ED8D2265}"/>
              </a:ext>
            </a:extLst>
          </p:cNvPr>
          <p:cNvSpPr txBox="1">
            <a:spLocks/>
          </p:cNvSpPr>
          <p:nvPr/>
        </p:nvSpPr>
        <p:spPr>
          <a:xfrm>
            <a:off x="162560" y="463550"/>
            <a:ext cx="8531225" cy="855663"/>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800" dirty="0">
                <a:latin typeface="Calibri" panose="020F0502020204030204" pitchFamily="34" charset="0"/>
              </a:rPr>
              <a:t>The default pom.xml is shown below</a:t>
            </a:r>
            <a:br>
              <a:rPr lang="en-US" sz="1800" dirty="0">
                <a:latin typeface="Calibri" panose="020F0502020204030204" pitchFamily="34" charset="0"/>
              </a:rPr>
            </a:br>
            <a:r>
              <a:rPr lang="en-US" sz="1800" dirty="0">
                <a:latin typeface="Calibri" panose="020F0502020204030204" pitchFamily="34" charset="0"/>
              </a:rPr>
              <a:t/>
            </a:r>
            <a:br>
              <a:rPr lang="en-US" sz="1800" dirty="0">
                <a:latin typeface="Calibri" panose="020F0502020204030204" pitchFamily="34" charset="0"/>
              </a:rPr>
            </a:br>
            <a:endParaRPr lang="en-US" sz="1800" dirty="0">
              <a:latin typeface="Calibri" panose="020F0502020204030204" pitchFamily="34" charset="0"/>
            </a:endParaRPr>
          </a:p>
        </p:txBody>
      </p:sp>
    </p:spTree>
    <p:extLst>
      <p:ext uri="{BB962C8B-B14F-4D97-AF65-F5344CB8AC3E}">
        <p14:creationId xmlns:p14="http://schemas.microsoft.com/office/powerpoint/2010/main" val="38792137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heme/theme1.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4.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673CDC-8BE6-4391-ABD9-A817C61AB8C9}">
  <ds:schemaRefs>
    <ds:schemaRef ds:uri="http://schemas.microsoft.com/sharepoint/v3/contenttype/forms"/>
  </ds:schemaRefs>
</ds:datastoreItem>
</file>

<file path=customXml/itemProps2.xml><?xml version="1.0" encoding="utf-8"?>
<ds:datastoreItem xmlns:ds="http://schemas.openxmlformats.org/officeDocument/2006/customXml" ds:itemID="{7C1830C8-F522-4AF4-83DD-915E4EE23EB4}">
  <ds:schemaRefs>
    <ds:schemaRef ds:uri="http://www.w3.org/XML/1998/namespace"/>
    <ds:schemaRef ds:uri="f9b258c7-9c72-463b-80f6-91d061ebb25d"/>
    <ds:schemaRef ds:uri="http://schemas.openxmlformats.org/package/2006/metadata/core-properties"/>
    <ds:schemaRef ds:uri="http://purl.org/dc/terms/"/>
    <ds:schemaRef ds:uri="http://schemas.microsoft.com/sharepoint/v3/fields"/>
    <ds:schemaRef ds:uri="http://purl.org/dc/elements/1.1/"/>
    <ds:schemaRef ds:uri="http://purl.org/dc/dcmitype/"/>
    <ds:schemaRef ds:uri="http://schemas.microsoft.com/office/2006/documentManagement/type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5C2EAA41-28B2-470E-A286-E51C030496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b258c7-9c72-463b-80f6-91d061ebb25d"/>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8118</TotalTime>
  <Words>560</Words>
  <Application>Microsoft Office PowerPoint</Application>
  <PresentationFormat>On-screen Show (4:3)</PresentationFormat>
  <Paragraphs>214</Paragraphs>
  <Slides>27</Slides>
  <Notes>26</Notes>
  <HiddenSlides>0</HiddenSlides>
  <MMClips>0</MMClips>
  <ScaleCrop>false</ScaleCrop>
  <HeadingPairs>
    <vt:vector size="8" baseType="variant">
      <vt:variant>
        <vt:lpstr>Fonts Used</vt:lpstr>
      </vt:variant>
      <vt:variant>
        <vt:i4>6</vt:i4>
      </vt:variant>
      <vt:variant>
        <vt:lpstr>Theme</vt:lpstr>
      </vt:variant>
      <vt:variant>
        <vt:i4>5</vt:i4>
      </vt:variant>
      <vt:variant>
        <vt:lpstr>Embedded OLE Servers</vt:lpstr>
      </vt:variant>
      <vt:variant>
        <vt:i4>1</vt:i4>
      </vt:variant>
      <vt:variant>
        <vt:lpstr>Slide Titles</vt:lpstr>
      </vt:variant>
      <vt:variant>
        <vt:i4>27</vt:i4>
      </vt:variant>
    </vt:vector>
  </HeadingPairs>
  <TitlesOfParts>
    <vt:vector size="39" baseType="lpstr">
      <vt:lpstr>Arial</vt:lpstr>
      <vt:lpstr>Calibri</vt:lpstr>
      <vt:lpstr>Georgia</vt:lpstr>
      <vt:lpstr>Times New Roman</vt:lpstr>
      <vt:lpstr>Verdana</vt:lpstr>
      <vt:lpstr>Wingdings</vt:lpstr>
      <vt:lpstr>Section slides</vt:lpstr>
      <vt:lpstr>Content Layouts</vt:lpstr>
      <vt:lpstr>Content and Image Layouts</vt:lpstr>
      <vt:lpstr>Capgemini 2017_Cover slides</vt:lpstr>
      <vt:lpstr>1_Content Layouts</vt:lpstr>
      <vt:lpstr>think-cell Slide</vt:lpstr>
      <vt:lpstr>Basic Spring 5.0</vt:lpstr>
      <vt:lpstr>Lesson Objectives</vt:lpstr>
      <vt:lpstr>Spring Boot </vt:lpstr>
      <vt:lpstr> Ways to create Spring Boot project</vt:lpstr>
      <vt:lpstr> Creating a spring boot application using STS IDE Click on menu , File New –Other - Maven -Maven Project- Click on Next </vt:lpstr>
      <vt:lpstr> Creating a spring boot application using STS IDE Select the checkbox, “Create a simple project” and  Click On Next-      </vt:lpstr>
      <vt:lpstr>Specify the group id, artifact Id, name and description   Click On Finish. Observe the folder structure of the newly created project  </vt:lpstr>
      <vt:lpstr>PowerPoint Presentation</vt:lpstr>
      <vt:lpstr>PowerPoint Presentation</vt:lpstr>
      <vt:lpstr>Add the following code in the pom.xml under the &lt;description&gt; tag</vt:lpstr>
      <vt:lpstr> Observe that “Maven Dependencies” has been included into the project </vt:lpstr>
      <vt:lpstr> Without Spring Boot, these jar files are among those that you would have had to copy physically into the project</vt:lpstr>
      <vt:lpstr> Create a new java class having the following code</vt:lpstr>
      <vt:lpstr>Run the application as a java application  and observe the console as shown below </vt:lpstr>
      <vt:lpstr> Create a class which acts as a controller  </vt:lpstr>
      <vt:lpstr> Creating a spring boot application using STS IDE</vt:lpstr>
      <vt:lpstr>How Spring Boot works</vt:lpstr>
      <vt:lpstr>How Spring Boot works</vt:lpstr>
      <vt:lpstr>Spring Initializer</vt:lpstr>
      <vt:lpstr>PowerPoint Presentation</vt:lpstr>
      <vt:lpstr>  Spring boot command line interface</vt:lpstr>
      <vt:lpstr>Thoughts to  ponder </vt:lpstr>
      <vt:lpstr> Container deployments </vt:lpstr>
      <vt:lpstr>  Application deployments  </vt:lpstr>
      <vt:lpstr> Demo </vt:lpstr>
      <vt:lpstr>Summary</vt:lpstr>
      <vt:lpstr>Review Question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dc:title>
  <dc:creator>iGATE</dc:creator>
  <cp:lastModifiedBy>Thorat, Bharati</cp:lastModifiedBy>
  <cp:revision>401</cp:revision>
  <dcterms:created xsi:type="dcterms:W3CDTF">2012-05-18T02:59:15Z</dcterms:created>
  <dcterms:modified xsi:type="dcterms:W3CDTF">2018-05-28T11:34:10Z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ies>
</file>